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 id="2147483714" r:id="rId5"/>
    <p:sldMasterId id="2147483728" r:id="rId6"/>
    <p:sldMasterId id="2147483770" r:id="rId7"/>
    <p:sldMasterId id="2147483784" r:id="rId8"/>
    <p:sldMasterId id="2147483798" r:id="rId9"/>
    <p:sldMasterId id="2147483812" r:id="rId10"/>
  </p:sldMasterIdLst>
  <p:notesMasterIdLst>
    <p:notesMasterId r:id="rId56"/>
  </p:notesMasterIdLst>
  <p:sldIdLst>
    <p:sldId id="258" r:id="rId11"/>
    <p:sldId id="261" r:id="rId12"/>
    <p:sldId id="308" r:id="rId13"/>
    <p:sldId id="264" r:id="rId14"/>
    <p:sldId id="263" r:id="rId15"/>
    <p:sldId id="262" r:id="rId16"/>
    <p:sldId id="265" r:id="rId17"/>
    <p:sldId id="267" r:id="rId18"/>
    <p:sldId id="268" r:id="rId19"/>
    <p:sldId id="270" r:id="rId20"/>
    <p:sldId id="310" r:id="rId21"/>
    <p:sldId id="271" r:id="rId22"/>
    <p:sldId id="272" r:id="rId23"/>
    <p:sldId id="275" r:id="rId24"/>
    <p:sldId id="314" r:id="rId25"/>
    <p:sldId id="313" r:id="rId26"/>
    <p:sldId id="276" r:id="rId27"/>
    <p:sldId id="304" r:id="rId28"/>
    <p:sldId id="305" r:id="rId29"/>
    <p:sldId id="306" r:id="rId30"/>
    <p:sldId id="307" r:id="rId31"/>
    <p:sldId id="280" r:id="rId32"/>
    <p:sldId id="281" r:id="rId33"/>
    <p:sldId id="282" r:id="rId34"/>
    <p:sldId id="283" r:id="rId35"/>
    <p:sldId id="284" r:id="rId36"/>
    <p:sldId id="316" r:id="rId37"/>
    <p:sldId id="289" r:id="rId38"/>
    <p:sldId id="290" r:id="rId39"/>
    <p:sldId id="291" r:id="rId40"/>
    <p:sldId id="286" r:id="rId41"/>
    <p:sldId id="292" r:id="rId42"/>
    <p:sldId id="293" r:id="rId43"/>
    <p:sldId id="294" r:id="rId44"/>
    <p:sldId id="295" r:id="rId45"/>
    <p:sldId id="296" r:id="rId46"/>
    <p:sldId id="298" r:id="rId47"/>
    <p:sldId id="311" r:id="rId48"/>
    <p:sldId id="299" r:id="rId49"/>
    <p:sldId id="300" r:id="rId50"/>
    <p:sldId id="309" r:id="rId51"/>
    <p:sldId id="302" r:id="rId52"/>
    <p:sldId id="303" r:id="rId53"/>
    <p:sldId id="312" r:id="rId54"/>
    <p:sldId id="31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97" autoAdjust="0"/>
  </p:normalViewPr>
  <p:slideViewPr>
    <p:cSldViewPr>
      <p:cViewPr varScale="1">
        <p:scale>
          <a:sx n="87" d="100"/>
          <a:sy n="87" d="100"/>
        </p:scale>
        <p:origin x="23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E624-CC2A-41F6-99D3-60E948B9D027}" type="datetimeFigureOut">
              <a:rPr lang="en-GB" smtClean="0"/>
              <a:t>18/10/2021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5BFD4-3380-4675-947A-CD81028FEBC1}" type="slidenum">
              <a:rPr lang="en-GB" smtClean="0"/>
              <a:t>‹#›</a:t>
            </a:fld>
            <a:endParaRPr lang="en-GB"/>
          </a:p>
        </p:txBody>
      </p:sp>
    </p:spTree>
    <p:extLst>
      <p:ext uri="{BB962C8B-B14F-4D97-AF65-F5344CB8AC3E}">
        <p14:creationId xmlns:p14="http://schemas.microsoft.com/office/powerpoint/2010/main" val="338550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7F3661-6845-4AE7-AAF1-B22A79C212F9}" type="slidenum">
              <a:rPr lang="en-GB" altLang="en-US">
                <a:solidFill>
                  <a:prstClr val="black"/>
                </a:solidFill>
              </a:rPr>
              <a:pPr eaLnBrk="1" hangingPunct="1"/>
              <a:t>1</a:t>
            </a:fld>
            <a:endParaRPr lang="en-GB" altLang="en-US">
              <a:solidFill>
                <a:prstClr val="black"/>
              </a:solidFill>
            </a:endParaRPr>
          </a:p>
        </p:txBody>
      </p:sp>
    </p:spTree>
    <p:extLst>
      <p:ext uri="{BB962C8B-B14F-4D97-AF65-F5344CB8AC3E}">
        <p14:creationId xmlns:p14="http://schemas.microsoft.com/office/powerpoint/2010/main" val="426460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FF0000"/>
              </a:solidFill>
            </a:endParaRPr>
          </a:p>
        </p:txBody>
      </p:sp>
      <p:sp>
        <p:nvSpPr>
          <p:cNvPr id="4" name="Slide Number Placeholder 3"/>
          <p:cNvSpPr>
            <a:spLocks noGrp="1"/>
          </p:cNvSpPr>
          <p:nvPr>
            <p:ph type="sldNum" sz="quarter" idx="10"/>
          </p:nvPr>
        </p:nvSpPr>
        <p:spPr/>
        <p:txBody>
          <a:bodyPr/>
          <a:lstStyle/>
          <a:p>
            <a:fld id="{AFC5BFD4-3380-4675-947A-CD81028FEBC1}" type="slidenum">
              <a:rPr lang="en-GB" smtClean="0"/>
              <a:t>12</a:t>
            </a:fld>
            <a:endParaRPr lang="en-GB"/>
          </a:p>
        </p:txBody>
      </p:sp>
    </p:spTree>
    <p:extLst>
      <p:ext uri="{BB962C8B-B14F-4D97-AF65-F5344CB8AC3E}">
        <p14:creationId xmlns:p14="http://schemas.microsoft.com/office/powerpoint/2010/main" val="152637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a:p>
            <a:endParaRPr lang="en-US" altLang="en-US" dirty="0"/>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AB1EB0-5FF0-49BB-84AC-36ADA13C8763}" type="slidenum">
              <a:rPr lang="en-GB" altLang="en-US" smtClean="0"/>
              <a:pPr eaLnBrk="1" hangingPunct="1"/>
              <a:t>13</a:t>
            </a:fld>
            <a:endParaRPr lang="en-GB" altLang="en-US"/>
          </a:p>
        </p:txBody>
      </p:sp>
    </p:spTree>
    <p:extLst>
      <p:ext uri="{BB962C8B-B14F-4D97-AF65-F5344CB8AC3E}">
        <p14:creationId xmlns:p14="http://schemas.microsoft.com/office/powerpoint/2010/main" val="179701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AB1EB0-5FF0-49BB-84AC-36ADA13C8763}" type="slidenum">
              <a:rPr lang="en-GB" altLang="en-US" smtClean="0"/>
              <a:pPr eaLnBrk="1" hangingPunct="1"/>
              <a:t>14</a:t>
            </a:fld>
            <a:endParaRPr lang="en-GB" altLang="en-US"/>
          </a:p>
        </p:txBody>
      </p:sp>
    </p:spTree>
    <p:extLst>
      <p:ext uri="{BB962C8B-B14F-4D97-AF65-F5344CB8AC3E}">
        <p14:creationId xmlns:p14="http://schemas.microsoft.com/office/powerpoint/2010/main" val="133739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2FA0BD5-88E5-4564-B699-BA4F1D77AF7E}" type="slidenum">
              <a:rPr lang="en-GB" altLang="en-US">
                <a:solidFill>
                  <a:prstClr val="black"/>
                </a:solidFill>
              </a:rPr>
              <a:pPr eaLnBrk="1" hangingPunct="1">
                <a:spcBef>
                  <a:spcPct val="0"/>
                </a:spcBef>
              </a:pPr>
              <a:t>17</a:t>
            </a:fld>
            <a:endParaRPr lang="en-GB" alt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cy-GB" altLang="en-US"/>
              <a:t>How would you do these differently?</a:t>
            </a:r>
          </a:p>
          <a:p>
            <a:pPr eaLnBrk="1" hangingPunct="1"/>
            <a:r>
              <a:rPr lang="cy-GB" altLang="en-US"/>
              <a:t>Small gap or big gap?</a:t>
            </a:r>
          </a:p>
        </p:txBody>
      </p:sp>
    </p:spTree>
    <p:extLst>
      <p:ext uri="{BB962C8B-B14F-4D97-AF65-F5344CB8AC3E}">
        <p14:creationId xmlns:p14="http://schemas.microsoft.com/office/powerpoint/2010/main" val="290057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CC91A1-A2CB-4956-A6AD-73127C3310A4}" type="slidenum">
              <a:rPr lang="en-GB" altLang="en-US">
                <a:solidFill>
                  <a:prstClr val="black"/>
                </a:solidFill>
              </a:rPr>
              <a:pPr eaLnBrk="1" hangingPunct="1"/>
              <a:t>18</a:t>
            </a:fld>
            <a:endParaRPr lang="en-GB" altLang="en-US">
              <a:solidFill>
                <a:prstClr val="black"/>
              </a:solidFill>
            </a:endParaRPr>
          </a:p>
        </p:txBody>
      </p:sp>
    </p:spTree>
    <p:extLst>
      <p:ext uri="{BB962C8B-B14F-4D97-AF65-F5344CB8AC3E}">
        <p14:creationId xmlns:p14="http://schemas.microsoft.com/office/powerpoint/2010/main" val="365286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dirty="0"/>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F75E6A-BB62-4D2C-A3EC-A303E3D66CD1}" type="slidenum">
              <a:rPr lang="en-GB" altLang="en-US">
                <a:solidFill>
                  <a:prstClr val="black"/>
                </a:solidFill>
              </a:rPr>
              <a:pPr eaLnBrk="1" hangingPunct="1"/>
              <a:t>19</a:t>
            </a:fld>
            <a:endParaRPr lang="en-GB" altLang="en-US">
              <a:solidFill>
                <a:prstClr val="black"/>
              </a:solidFill>
            </a:endParaRPr>
          </a:p>
        </p:txBody>
      </p:sp>
    </p:spTree>
    <p:extLst>
      <p:ext uri="{BB962C8B-B14F-4D97-AF65-F5344CB8AC3E}">
        <p14:creationId xmlns:p14="http://schemas.microsoft.com/office/powerpoint/2010/main" val="47967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a:p>
        </p:txBody>
      </p:sp>
      <p:sp>
        <p:nvSpPr>
          <p:cNvPr id="5837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48FC9B-BB3A-4BB0-9A64-023B403EACF2}" type="slidenum">
              <a:rPr lang="en-GB" altLang="en-US">
                <a:solidFill>
                  <a:prstClr val="black"/>
                </a:solidFill>
              </a:rPr>
              <a:pPr eaLnBrk="1" hangingPunct="1"/>
              <a:t>20</a:t>
            </a:fld>
            <a:endParaRPr lang="en-GB" altLang="en-US">
              <a:solidFill>
                <a:prstClr val="black"/>
              </a:solidFill>
            </a:endParaRPr>
          </a:p>
        </p:txBody>
      </p:sp>
    </p:spTree>
    <p:extLst>
      <p:ext uri="{BB962C8B-B14F-4D97-AF65-F5344CB8AC3E}">
        <p14:creationId xmlns:p14="http://schemas.microsoft.com/office/powerpoint/2010/main" val="30326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a:p>
        </p:txBody>
      </p:sp>
      <p:sp>
        <p:nvSpPr>
          <p:cNvPr id="5939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44E0BC-5AAF-4B54-89BE-67003E6D00E5}" type="slidenum">
              <a:rPr lang="en-GB" altLang="en-US">
                <a:solidFill>
                  <a:prstClr val="black"/>
                </a:solidFill>
              </a:rPr>
              <a:pPr eaLnBrk="1" hangingPunct="1"/>
              <a:t>21</a:t>
            </a:fld>
            <a:endParaRPr lang="en-GB" altLang="en-US">
              <a:solidFill>
                <a:prstClr val="black"/>
              </a:solidFill>
            </a:endParaRPr>
          </a:p>
        </p:txBody>
      </p:sp>
    </p:spTree>
    <p:extLst>
      <p:ext uri="{BB962C8B-B14F-4D97-AF65-F5344CB8AC3E}">
        <p14:creationId xmlns:p14="http://schemas.microsoft.com/office/powerpoint/2010/main" val="194688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GB" altLang="en-US"/>
              <a:t>Comparing to see the difference – what has been ADDED on (link with +)</a:t>
            </a:r>
          </a:p>
        </p:txBody>
      </p:sp>
      <p:sp>
        <p:nvSpPr>
          <p:cNvPr id="5222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6ABE8D-D12E-4A69-A9D2-44F9A7745AA2}" type="slidenum">
              <a:rPr lang="en-GB" altLang="en-US">
                <a:solidFill>
                  <a:prstClr val="black"/>
                </a:solidFill>
              </a:rPr>
              <a:pPr eaLnBrk="1" hangingPunct="1"/>
              <a:t>22</a:t>
            </a:fld>
            <a:endParaRPr lang="en-GB" altLang="en-US">
              <a:solidFill>
                <a:prstClr val="black"/>
              </a:solidFill>
            </a:endParaRPr>
          </a:p>
        </p:txBody>
      </p:sp>
    </p:spTree>
    <p:extLst>
      <p:ext uri="{BB962C8B-B14F-4D97-AF65-F5344CB8AC3E}">
        <p14:creationId xmlns:p14="http://schemas.microsoft.com/office/powerpoint/2010/main" val="800310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a:p>
        </p:txBody>
      </p:sp>
      <p:sp>
        <p:nvSpPr>
          <p:cNvPr id="532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10D8B4-7EAA-44BE-97A4-9744D26DDEDA}" type="slidenum">
              <a:rPr lang="en-GB" altLang="en-US">
                <a:solidFill>
                  <a:prstClr val="black"/>
                </a:solidFill>
              </a:rPr>
              <a:pPr eaLnBrk="1" hangingPunct="1"/>
              <a:t>23</a:t>
            </a:fld>
            <a:endParaRPr lang="en-GB" altLang="en-US">
              <a:solidFill>
                <a:prstClr val="black"/>
              </a:solidFill>
            </a:endParaRPr>
          </a:p>
        </p:txBody>
      </p:sp>
    </p:spTree>
    <p:extLst>
      <p:ext uri="{BB962C8B-B14F-4D97-AF65-F5344CB8AC3E}">
        <p14:creationId xmlns:p14="http://schemas.microsoft.com/office/powerpoint/2010/main" val="411150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lnSpc>
                <a:spcPct val="90000"/>
              </a:lnSpc>
              <a:buFont typeface="Arial" panose="020B0604020202020204" pitchFamily="34" charset="0"/>
              <a:buChar char="•"/>
            </a:pPr>
            <a:r>
              <a:rPr lang="en-GB" i="1" dirty="0"/>
              <a:t>Aggregation – one quantity to be combined with another (pushed together). When children have this image of addition, they are involved in a lot of counting. Count the first set, count the second set, push together, count the whole set.</a:t>
            </a:r>
          </a:p>
          <a:p>
            <a:pPr>
              <a:lnSpc>
                <a:spcPct val="90000"/>
              </a:lnSpc>
              <a:buFontTx/>
              <a:buChar char="•"/>
            </a:pPr>
            <a:r>
              <a:rPr lang="en-GB" i="1" dirty="0"/>
              <a:t>Augmentation – Adding one quantity to another and counting on from the first number. This requires children to be able to ‘label the many one’ and to think of the 5 (for example) as ‘one five’ rather than ‘fives ones’ that need to be counted. Another important awareness at this stage is that it doesn’t matter whether you count on from the larger or smaller set – you are still counting the same combined set.</a:t>
            </a:r>
          </a:p>
          <a:p>
            <a:pPr>
              <a:lnSpc>
                <a:spcPct val="90000"/>
              </a:lnSpc>
              <a:buFontTx/>
              <a:buChar char="•"/>
            </a:pPr>
            <a:r>
              <a:rPr lang="en-GB" i="1" dirty="0"/>
              <a:t>Counting on, on a bead bar or number line – bead bar provides a useful bridge from the cardinal sense (of both number and of the operation) and the ordinal.</a:t>
            </a:r>
          </a:p>
          <a:p>
            <a:pPr>
              <a:lnSpc>
                <a:spcPct val="90000"/>
              </a:lnSpc>
              <a:buFontTx/>
              <a:buChar char="•"/>
            </a:pPr>
            <a:endParaRPr lang="en-GB" i="1" dirty="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Arial" pitchFamily="34" charset="0"/>
              <a:buChar char="●"/>
            </a:pPr>
            <a:fld id="{DFCAA7B3-E798-495E-8F6C-69FEA1E184EC}" type="slidenum">
              <a:rPr lang="en-GB" smtClean="0">
                <a:latin typeface="Arial" pitchFamily="34" charset="0"/>
                <a:cs typeface="Arial" pitchFamily="34" charset="0"/>
              </a:rPr>
              <a:pPr>
                <a:buFont typeface="Arial" pitchFamily="34" charset="0"/>
                <a:buChar char="●"/>
              </a:pPr>
              <a:t>2</a:t>
            </a:fld>
            <a:endParaRPr lang="en-GB">
              <a:latin typeface="Arial" pitchFamily="34" charset="0"/>
              <a:cs typeface="Arial" pitchFamily="34" charset="0"/>
            </a:endParaRPr>
          </a:p>
        </p:txBody>
      </p:sp>
    </p:spTree>
    <p:extLst>
      <p:ext uri="{BB962C8B-B14F-4D97-AF65-F5344CB8AC3E}">
        <p14:creationId xmlns:p14="http://schemas.microsoft.com/office/powerpoint/2010/main" val="280128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p>
        </p:txBody>
      </p:sp>
      <p:sp>
        <p:nvSpPr>
          <p:cNvPr id="5427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074DB8-8A9C-4C86-81EE-A1E89774A61A}" type="slidenum">
              <a:rPr lang="en-GB" altLang="en-US">
                <a:solidFill>
                  <a:prstClr val="black"/>
                </a:solidFill>
              </a:rPr>
              <a:pPr eaLnBrk="1" hangingPunct="1"/>
              <a:t>24</a:t>
            </a:fld>
            <a:endParaRPr lang="en-GB" altLang="en-US">
              <a:solidFill>
                <a:prstClr val="black"/>
              </a:solidFill>
            </a:endParaRPr>
          </a:p>
        </p:txBody>
      </p:sp>
    </p:spTree>
    <p:extLst>
      <p:ext uri="{BB962C8B-B14F-4D97-AF65-F5344CB8AC3E}">
        <p14:creationId xmlns:p14="http://schemas.microsoft.com/office/powerpoint/2010/main" val="2209286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p>
        </p:txBody>
      </p:sp>
      <p:sp>
        <p:nvSpPr>
          <p:cNvPr id="5530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418F92-81E4-45B1-B7E1-81567458CBB0}" type="slidenum">
              <a:rPr lang="en-GB" altLang="en-US">
                <a:solidFill>
                  <a:prstClr val="black"/>
                </a:solidFill>
              </a:rPr>
              <a:pPr eaLnBrk="1" hangingPunct="1"/>
              <a:t>25</a:t>
            </a:fld>
            <a:endParaRPr lang="en-GB" altLang="en-US">
              <a:solidFill>
                <a:prstClr val="black"/>
              </a:solidFill>
            </a:endParaRPr>
          </a:p>
        </p:txBody>
      </p:sp>
    </p:spTree>
    <p:extLst>
      <p:ext uri="{BB962C8B-B14F-4D97-AF65-F5344CB8AC3E}">
        <p14:creationId xmlns:p14="http://schemas.microsoft.com/office/powerpoint/2010/main" val="52218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Inverse relationship</a:t>
            </a:r>
            <a:r>
              <a:rPr lang="en-GB" baseline="0" dirty="0"/>
              <a:t> with-</a:t>
            </a:r>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26</a:t>
            </a:fld>
            <a:endParaRPr lang="en-GB"/>
          </a:p>
        </p:txBody>
      </p:sp>
    </p:spTree>
    <p:extLst>
      <p:ext uri="{BB962C8B-B14F-4D97-AF65-F5344CB8AC3E}">
        <p14:creationId xmlns:p14="http://schemas.microsoft.com/office/powerpoint/2010/main" val="196292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30</a:t>
            </a:fld>
            <a:endParaRPr lang="en-GB"/>
          </a:p>
        </p:txBody>
      </p:sp>
    </p:spTree>
    <p:extLst>
      <p:ext uri="{BB962C8B-B14F-4D97-AF65-F5344CB8AC3E}">
        <p14:creationId xmlns:p14="http://schemas.microsoft.com/office/powerpoint/2010/main" val="443367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dirty="0"/>
          </a:p>
        </p:txBody>
      </p:sp>
      <p:sp>
        <p:nvSpPr>
          <p:cNvPr id="6246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B511A4-35D6-4CC4-A39C-B09547FCAF2F}" type="slidenum">
              <a:rPr lang="en-GB" altLang="en-US">
                <a:solidFill>
                  <a:prstClr val="black"/>
                </a:solidFill>
              </a:rPr>
              <a:pPr eaLnBrk="1" hangingPunct="1"/>
              <a:t>31</a:t>
            </a:fld>
            <a:endParaRPr lang="en-GB" altLang="en-US">
              <a:solidFill>
                <a:prstClr val="black"/>
              </a:solidFill>
            </a:endParaRPr>
          </a:p>
        </p:txBody>
      </p:sp>
    </p:spTree>
    <p:extLst>
      <p:ext uri="{BB962C8B-B14F-4D97-AF65-F5344CB8AC3E}">
        <p14:creationId xmlns:p14="http://schemas.microsoft.com/office/powerpoint/2010/main" val="1910557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a:p>
        </p:txBody>
      </p:sp>
      <p:sp>
        <p:nvSpPr>
          <p:cNvPr id="6554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D29F12-FA98-48BE-926F-3DBCC11E0303}" type="slidenum">
              <a:rPr lang="en-GB" altLang="en-US">
                <a:solidFill>
                  <a:prstClr val="black"/>
                </a:solidFill>
              </a:rPr>
              <a:pPr eaLnBrk="1" hangingPunct="1"/>
              <a:t>32</a:t>
            </a:fld>
            <a:endParaRPr lang="en-GB" altLang="en-US">
              <a:solidFill>
                <a:prstClr val="black"/>
              </a:solidFill>
            </a:endParaRPr>
          </a:p>
        </p:txBody>
      </p:sp>
    </p:spTree>
    <p:extLst>
      <p:ext uri="{BB962C8B-B14F-4D97-AF65-F5344CB8AC3E}">
        <p14:creationId xmlns:p14="http://schemas.microsoft.com/office/powerpoint/2010/main" val="64258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p>
        </p:txBody>
      </p:sp>
      <p:sp>
        <p:nvSpPr>
          <p:cNvPr id="6656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DC35B-4DB4-4BF5-A875-E1E20BA4614C}" type="slidenum">
              <a:rPr lang="en-GB" altLang="en-US">
                <a:solidFill>
                  <a:prstClr val="black"/>
                </a:solidFill>
              </a:rPr>
              <a:pPr eaLnBrk="1" hangingPunct="1"/>
              <a:t>33</a:t>
            </a:fld>
            <a:endParaRPr lang="en-GB" altLang="en-US">
              <a:solidFill>
                <a:prstClr val="black"/>
              </a:solidFill>
            </a:endParaRPr>
          </a:p>
        </p:txBody>
      </p:sp>
    </p:spTree>
    <p:extLst>
      <p:ext uri="{BB962C8B-B14F-4D97-AF65-F5344CB8AC3E}">
        <p14:creationId xmlns:p14="http://schemas.microsoft.com/office/powerpoint/2010/main" val="95508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a:p>
        </p:txBody>
      </p:sp>
      <p:sp>
        <p:nvSpPr>
          <p:cNvPr id="6758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22F117-4E2E-4F6E-9745-ED3754DB89A3}" type="slidenum">
              <a:rPr lang="en-GB" altLang="en-US">
                <a:solidFill>
                  <a:prstClr val="black"/>
                </a:solidFill>
              </a:rPr>
              <a:pPr eaLnBrk="1" hangingPunct="1"/>
              <a:t>34</a:t>
            </a:fld>
            <a:endParaRPr lang="en-GB" altLang="en-US">
              <a:solidFill>
                <a:prstClr val="black"/>
              </a:solidFill>
            </a:endParaRPr>
          </a:p>
        </p:txBody>
      </p:sp>
    </p:spTree>
    <p:extLst>
      <p:ext uri="{BB962C8B-B14F-4D97-AF65-F5344CB8AC3E}">
        <p14:creationId xmlns:p14="http://schemas.microsoft.com/office/powerpoint/2010/main" val="125730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249BFC0-284C-4929-8592-E02C8E95BC64}" type="slidenum">
              <a:rPr lang="en-GB" altLang="en-US">
                <a:solidFill>
                  <a:prstClr val="black"/>
                </a:solidFill>
              </a:rPr>
              <a:pPr eaLnBrk="1" hangingPunct="1">
                <a:spcBef>
                  <a:spcPct val="0"/>
                </a:spcBef>
              </a:pPr>
              <a:t>35</a:t>
            </a:fld>
            <a:endParaRPr lang="en-GB" alt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96386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36</a:t>
            </a:fld>
            <a:endParaRPr lang="en-GB"/>
          </a:p>
        </p:txBody>
      </p:sp>
    </p:spTree>
    <p:extLst>
      <p:ext uri="{BB962C8B-B14F-4D97-AF65-F5344CB8AC3E}">
        <p14:creationId xmlns:p14="http://schemas.microsoft.com/office/powerpoint/2010/main" val="266984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4</a:t>
            </a:fld>
            <a:endParaRPr lang="en-GB"/>
          </a:p>
        </p:txBody>
      </p:sp>
    </p:spTree>
    <p:extLst>
      <p:ext uri="{BB962C8B-B14F-4D97-AF65-F5344CB8AC3E}">
        <p14:creationId xmlns:p14="http://schemas.microsoft.com/office/powerpoint/2010/main" val="4071898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40</a:t>
            </a:fld>
            <a:endParaRPr lang="en-GB"/>
          </a:p>
        </p:txBody>
      </p:sp>
    </p:spTree>
    <p:extLst>
      <p:ext uri="{BB962C8B-B14F-4D97-AF65-F5344CB8AC3E}">
        <p14:creationId xmlns:p14="http://schemas.microsoft.com/office/powerpoint/2010/main" val="1181009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C17657F-C66D-4506-B03B-2226FF871FB7}" type="slidenum">
              <a:rPr lang="en-GB" altLang="en-US" smtClean="0"/>
              <a:pPr eaLnBrk="1" hangingPunct="1">
                <a:spcBef>
                  <a:spcPct val="0"/>
                </a:spcBef>
              </a:pPr>
              <a:t>41</a:t>
            </a:fld>
            <a:endParaRPr lang="en-GB"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2534641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AB1EB0-5FF0-49BB-84AC-36ADA13C8763}" type="slidenum">
              <a:rPr lang="en-GB" altLang="en-US" smtClean="0"/>
              <a:pPr eaLnBrk="1" hangingPunct="1"/>
              <a:t>42</a:t>
            </a:fld>
            <a:endParaRPr lang="en-GB" altLang="en-US"/>
          </a:p>
        </p:txBody>
      </p:sp>
    </p:spTree>
    <p:extLst>
      <p:ext uri="{BB962C8B-B14F-4D97-AF65-F5344CB8AC3E}">
        <p14:creationId xmlns:p14="http://schemas.microsoft.com/office/powerpoint/2010/main" val="1870478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AB1EB0-5FF0-49BB-84AC-36ADA13C8763}" type="slidenum">
              <a:rPr lang="en-GB" altLang="en-US" smtClean="0"/>
              <a:pPr eaLnBrk="1" hangingPunct="1"/>
              <a:t>43</a:t>
            </a:fld>
            <a:endParaRPr lang="en-GB" altLang="en-US"/>
          </a:p>
        </p:txBody>
      </p:sp>
    </p:spTree>
    <p:extLst>
      <p:ext uri="{BB962C8B-B14F-4D97-AF65-F5344CB8AC3E}">
        <p14:creationId xmlns:p14="http://schemas.microsoft.com/office/powerpoint/2010/main" val="36302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dirty="0"/>
          </a:p>
        </p:txBody>
      </p:sp>
      <p:sp>
        <p:nvSpPr>
          <p:cNvPr id="4096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3B34DC-7AC0-4127-BC71-0DA50CC53E62}" type="slidenum">
              <a:rPr lang="en-GB" altLang="en-US">
                <a:solidFill>
                  <a:prstClr val="black"/>
                </a:solidFill>
              </a:rPr>
              <a:pPr eaLnBrk="1" hangingPunct="1"/>
              <a:t>5</a:t>
            </a:fld>
            <a:endParaRPr lang="en-GB" altLang="en-US">
              <a:solidFill>
                <a:prstClr val="black"/>
              </a:solidFill>
            </a:endParaRPr>
          </a:p>
        </p:txBody>
      </p:sp>
    </p:spTree>
    <p:extLst>
      <p:ext uri="{BB962C8B-B14F-4D97-AF65-F5344CB8AC3E}">
        <p14:creationId xmlns:p14="http://schemas.microsoft.com/office/powerpoint/2010/main" val="254202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6</a:t>
            </a:fld>
            <a:endParaRPr lang="en-GB"/>
          </a:p>
        </p:txBody>
      </p:sp>
    </p:spTree>
    <p:extLst>
      <p:ext uri="{BB962C8B-B14F-4D97-AF65-F5344CB8AC3E}">
        <p14:creationId xmlns:p14="http://schemas.microsoft.com/office/powerpoint/2010/main" val="10169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GB" altLang="en-US"/>
              <a:t>Number track – division, intervals marked</a:t>
            </a:r>
          </a:p>
          <a:p>
            <a:r>
              <a:rPr lang="en-GB" altLang="en-US"/>
              <a:t>Bridging to nearest 10</a:t>
            </a: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163C0E-ABA8-446B-873F-94B05240A7D5}" type="slidenum">
              <a:rPr lang="en-GB" altLang="en-US">
                <a:solidFill>
                  <a:prstClr val="black"/>
                </a:solidFill>
              </a:rPr>
              <a:pPr eaLnBrk="1" hangingPunct="1"/>
              <a:t>7</a:t>
            </a:fld>
            <a:endParaRPr lang="en-GB" altLang="en-US">
              <a:solidFill>
                <a:prstClr val="black"/>
              </a:solidFill>
            </a:endParaRPr>
          </a:p>
        </p:txBody>
      </p:sp>
    </p:spTree>
    <p:extLst>
      <p:ext uri="{BB962C8B-B14F-4D97-AF65-F5344CB8AC3E}">
        <p14:creationId xmlns:p14="http://schemas.microsoft.com/office/powerpoint/2010/main" val="233731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http://www.harcourtschool.com/activity/elab2004/gr3/3.html</a:t>
            </a:r>
          </a:p>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8</a:t>
            </a:fld>
            <a:endParaRPr lang="en-GB"/>
          </a:p>
        </p:txBody>
      </p:sp>
    </p:spTree>
    <p:extLst>
      <p:ext uri="{BB962C8B-B14F-4D97-AF65-F5344CB8AC3E}">
        <p14:creationId xmlns:p14="http://schemas.microsoft.com/office/powerpoint/2010/main" val="418756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9</a:t>
            </a:fld>
            <a:endParaRPr lang="en-GB"/>
          </a:p>
        </p:txBody>
      </p:sp>
    </p:spTree>
    <p:extLst>
      <p:ext uri="{BB962C8B-B14F-4D97-AF65-F5344CB8AC3E}">
        <p14:creationId xmlns:p14="http://schemas.microsoft.com/office/powerpoint/2010/main" val="151161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5BFD4-3380-4675-947A-CD81028FEBC1}" type="slidenum">
              <a:rPr lang="en-GB" smtClean="0"/>
              <a:t>10</a:t>
            </a:fld>
            <a:endParaRPr lang="en-GB"/>
          </a:p>
        </p:txBody>
      </p:sp>
    </p:spTree>
    <p:extLst>
      <p:ext uri="{BB962C8B-B14F-4D97-AF65-F5344CB8AC3E}">
        <p14:creationId xmlns:p14="http://schemas.microsoft.com/office/powerpoint/2010/main" val="50882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209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52910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290151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260523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017654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964497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45406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703924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938445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446483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826347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921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765268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01825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32694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962293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51030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359206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94654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159EBCD-ADB9-4ED4-BD39-61B09FBF7B6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835202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0DF2999-DC57-41D1-A0B2-CEF2F34BF8C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12760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43C84D-004D-4872-9D19-3B2741C6A9E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221950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1ADB312-9ABD-4A6B-880A-79CB20B0BCF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1654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471238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CA09B39-1F30-4943-855D-B0754062A90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8716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2589D15-32E9-4151-AC9B-A2E2B87B338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326659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64941DA-0A0B-423F-A649-6BD464C24A4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64003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574441-05D7-4B65-9B18-754CC0DAED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203877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E23E479-B8E8-44C2-B5A3-EB22C96B4AB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976675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1CB2D78-A319-48EE-BC33-3BAFAD33E39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073663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8489A2A-CF32-4CB4-8B04-18595985822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369165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81AD3D41-FF1C-4614-81BE-02DE8077170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308749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35DAF8-C052-4410-9DF7-91910361A2F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4391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4454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5651500" y="4006850"/>
            <a:ext cx="3222625" cy="1654175"/>
          </a:xfrm>
          <a:prstGeom prst="rect">
            <a:avLst/>
          </a:prstGeom>
          <a:noFill/>
          <a:ln w="9525">
            <a:noFill/>
            <a:miter lim="800000"/>
            <a:headEnd/>
            <a:tailEnd/>
          </a:ln>
        </p:spPr>
      </p:pic>
      <p:sp>
        <p:nvSpPr>
          <p:cNvPr id="6" name="Picture 26"/>
          <p:cNvSpPr>
            <a:spLocks noChangeAspect="1" noChangeArrowheads="1"/>
          </p:cNvSpPr>
          <p:nvPr userDrawn="1"/>
        </p:nvSpPr>
        <p:spPr bwMode="auto">
          <a:xfrm>
            <a:off x="2987675" y="6165850"/>
            <a:ext cx="5970588" cy="571500"/>
          </a:xfrm>
          <a:prstGeom prst="rect">
            <a:avLst/>
          </a:prstGeom>
          <a:noFill/>
          <a:ln w="9525">
            <a:noFill/>
            <a:miter lim="800000"/>
            <a:headEnd/>
            <a:tailEnd/>
          </a:ln>
        </p:spPr>
        <p:txBody>
          <a:bodyPr/>
          <a:lstStyle/>
          <a:p>
            <a:pPr fontAlgn="base">
              <a:spcBef>
                <a:spcPct val="0"/>
              </a:spcBef>
              <a:spcAft>
                <a:spcPct val="0"/>
              </a:spcAft>
              <a:defRPr/>
            </a:pPr>
            <a:endParaRPr lang="en-US" sz="2800">
              <a:solidFill>
                <a:srgbClr val="000000"/>
              </a:solidFill>
              <a:ea typeface="ＭＳ Ｐゴシック" pitchFamily="-84" charset="-128"/>
            </a:endParaRPr>
          </a:p>
        </p:txBody>
      </p:sp>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r>
              <a:rPr lang="en-GB"/>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r>
              <a:rPr lang="en-GB"/>
              <a:t>Click to edit Master subtitle style</a:t>
            </a:r>
          </a:p>
        </p:txBody>
      </p:sp>
      <p:sp>
        <p:nvSpPr>
          <p:cNvPr id="7" name="Rectangle 6"/>
          <p:cNvSpPr>
            <a:spLocks noGrp="1" noChangeArrowheads="1"/>
          </p:cNvSpPr>
          <p:nvPr>
            <p:ph type="dt" sz="half" idx="10"/>
          </p:nvPr>
        </p:nvSpPr>
        <p:spPr/>
        <p:txBody>
          <a:bodyPr/>
          <a:lstStyle>
            <a:lvl1pPr>
              <a:defRPr>
                <a:solidFill>
                  <a:schemeClr val="accent2"/>
                </a:solidFill>
              </a:defRPr>
            </a:lvl1pPr>
          </a:lstStyle>
          <a:p>
            <a:pPr>
              <a:defRPr/>
            </a:pPr>
            <a:endParaRPr lang="en-GB">
              <a:solidFill>
                <a:srgbClr val="99CCCC"/>
              </a:solidFill>
            </a:endParaRPr>
          </a:p>
        </p:txBody>
      </p:sp>
      <p:sp>
        <p:nvSpPr>
          <p:cNvPr id="8" name="Rectangle 7"/>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solidFill>
                <a:srgbClr val="99CCCC"/>
              </a:solidFill>
            </a:endParaRPr>
          </a:p>
        </p:txBody>
      </p:sp>
    </p:spTree>
    <p:extLst>
      <p:ext uri="{BB962C8B-B14F-4D97-AF65-F5344CB8AC3E}">
        <p14:creationId xmlns:p14="http://schemas.microsoft.com/office/powerpoint/2010/main" val="116568762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12CC7C2-E1F6-4D0D-B0A6-9B8EAA96836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209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EB7EA6B-914D-44A2-8E9C-C0DC80D31DC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9246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BF3BD51-E520-404D-8239-A1645F30B36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7765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1A923F1E-B999-49BB-8CFC-0A71504520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48123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922D5122-A912-48AC-9450-83A9B65CB29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73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7749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44DCB537-B3A8-46EC-8C2E-AA12C316036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8680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86D0661-D316-4DEB-BA08-1FCA45821E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65276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C3CAA20-E1F0-4133-996F-3A3F0C4343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8273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1833E0E-C621-4FAD-BEA3-28B0058051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79109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EEECD54-5AFE-4A77-8A9D-DAA37A60A14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9392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69017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63337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50873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86365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1334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8142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44954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84359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14915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99025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506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17491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6182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62152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91958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4769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39841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70503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99146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62403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5996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82357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46524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25449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2891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45664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1743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648315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41360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1450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933206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65979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61192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83647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72453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01478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84957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1937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30875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32357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94621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66590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88293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58475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12114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17165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18566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3024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3401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696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6366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82576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92738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93763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21900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106482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68416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85662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344322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1496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745613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70209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90779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91198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992031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470396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34772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08273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88B89E8-5DE6-4D92-A0B0-8049EC2648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293303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C989638-3E2A-44F7-98EB-622695F06C4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08986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5F0D555-B4BA-4AF3-AB3A-C2045A298C4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1489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898521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Click to edit Master title style</a:t>
            </a:r>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GB"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GB"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6F7FAFC-7B23-4FDD-B9AE-167D6166D28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03845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51209A-84F8-45D8-9CA1-F2241561351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21687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215E9C-9D5D-4525-A91F-F331625449D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955143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8C149CD-3BB4-44A8-848E-DE59ABB476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60324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1CAA5B-585D-46F2-8635-2E446B67BAE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98507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1C9AA8F5-42EB-4549-90AE-82FF6DB6BF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24928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69352B-867D-4C72-B4A1-0B123F53E0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229090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E03AE7F-3B3D-481A-82A9-3A1E3982CC6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47340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81617D-E7A7-4327-879A-CF969C88EB4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048150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70CDDD8-3A9B-428B-BF58-9656FBF0B9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538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327140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25FB33D5-0839-4E04-BAD4-BFB11C012C03}"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429278828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13" cstate="print"/>
          <a:srcRect/>
          <a:stretch>
            <a:fillRect/>
          </a:stretch>
        </p:blipFill>
        <p:spPr bwMode="auto">
          <a:xfrm>
            <a:off x="7029450" y="142875"/>
            <a:ext cx="2011363" cy="1031875"/>
          </a:xfrm>
          <a:prstGeom prst="rect">
            <a:avLst/>
          </a:prstGeom>
          <a:noFill/>
          <a:ln w="9525">
            <a:noFill/>
            <a:miter lim="800000"/>
            <a:headEnd/>
            <a:tailEnd/>
          </a:ln>
        </p:spPr>
      </p:pic>
      <p:sp>
        <p:nvSpPr>
          <p:cNvPr id="2051" name="Rectangle 4"/>
          <p:cNvSpPr>
            <a:spLocks noGrp="1" noChangeArrowheads="1"/>
          </p:cNvSpPr>
          <p:nvPr>
            <p:ph type="title"/>
          </p:nvPr>
        </p:nvSpPr>
        <p:spPr bwMode="auto">
          <a:xfrm>
            <a:off x="762000" y="301625"/>
            <a:ext cx="7924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2052" name="Rectangle 5"/>
          <p:cNvSpPr>
            <a:spLocks noGrp="1" noChangeArrowheads="1"/>
          </p:cNvSpPr>
          <p:nvPr>
            <p:ph type="body" idx="1"/>
          </p:nvPr>
        </p:nvSpPr>
        <p:spPr bwMode="auto">
          <a:xfrm>
            <a:off x="762000" y="1827213"/>
            <a:ext cx="79216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ea typeface="+mn-ea"/>
                <a:cs typeface="+mn-cs"/>
              </a:defRPr>
            </a:lvl1pPr>
          </a:lstStyle>
          <a:p>
            <a:pPr fontAlgn="base">
              <a:spcAft>
                <a:spcPct val="0"/>
              </a:spcAft>
              <a:defRPr/>
            </a:pPr>
            <a:endParaRPr lang="en-GB">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ea typeface="+mn-ea"/>
                <a:cs typeface="+mn-cs"/>
              </a:defRPr>
            </a:lvl1pPr>
          </a:lstStyle>
          <a:p>
            <a:pPr fontAlgn="base">
              <a:spcAft>
                <a:spcPct val="0"/>
              </a:spcAft>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pitchFamily="34" charset="0"/>
              </a:defRPr>
            </a:lvl1pPr>
          </a:lstStyle>
          <a:p>
            <a:pPr fontAlgn="base">
              <a:spcBef>
                <a:spcPct val="0"/>
              </a:spcBef>
              <a:spcAft>
                <a:spcPct val="0"/>
              </a:spcAft>
              <a:defRPr/>
            </a:pPr>
            <a:fld id="{64EBC344-17E3-4087-8D4C-A5FAF4EAE7F7}" type="slidenum">
              <a:rPr lang="en-GB">
                <a:solidFill>
                  <a:srgbClr val="000000"/>
                </a:solidFill>
                <a:ea typeface="ＭＳ Ｐゴシック" pitchFamily="-84" charset="-128"/>
              </a:rPr>
              <a:pPr fontAlgn="base">
                <a:spcBef>
                  <a:spcPct val="0"/>
                </a:spcBef>
                <a:spcAft>
                  <a:spcPct val="0"/>
                </a:spcAft>
                <a:defRPr/>
              </a:pPr>
              <a:t>‹#›</a:t>
            </a:fld>
            <a:endParaRPr lang="en-GB">
              <a:solidFill>
                <a:srgbClr val="000000"/>
              </a:solidFill>
              <a:ea typeface="ＭＳ Ｐゴシック" pitchFamily="-84" charset="-128"/>
            </a:endParaRPr>
          </a:p>
        </p:txBody>
      </p:sp>
    </p:spTree>
    <p:extLst>
      <p:ext uri="{BB962C8B-B14F-4D97-AF65-F5344CB8AC3E}">
        <p14:creationId xmlns:p14="http://schemas.microsoft.com/office/powerpoint/2010/main" val="14067562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3600" b="1">
          <a:solidFill>
            <a:srgbClr val="00628C"/>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00628C"/>
          </a:solidFill>
          <a:latin typeface="Arial" charset="0"/>
          <a:ea typeface="ＭＳ Ｐゴシック" charset="0"/>
          <a:cs typeface="ＭＳ Ｐゴシック" charset="0"/>
        </a:defRPr>
      </a:lvl2pPr>
      <a:lvl3pPr algn="l" rtl="0" eaLnBrk="0" fontAlgn="base" hangingPunct="0">
        <a:spcBef>
          <a:spcPct val="0"/>
        </a:spcBef>
        <a:spcAft>
          <a:spcPct val="0"/>
        </a:spcAft>
        <a:defRPr sz="3600" b="1">
          <a:solidFill>
            <a:srgbClr val="00628C"/>
          </a:solidFill>
          <a:latin typeface="Arial" charset="0"/>
          <a:ea typeface="ＭＳ Ｐゴシック" charset="0"/>
          <a:cs typeface="ＭＳ Ｐゴシック" charset="0"/>
        </a:defRPr>
      </a:lvl3pPr>
      <a:lvl4pPr algn="l" rtl="0" eaLnBrk="0" fontAlgn="base" hangingPunct="0">
        <a:spcBef>
          <a:spcPct val="0"/>
        </a:spcBef>
        <a:spcAft>
          <a:spcPct val="0"/>
        </a:spcAft>
        <a:defRPr sz="3600" b="1">
          <a:solidFill>
            <a:srgbClr val="00628C"/>
          </a:solidFill>
          <a:latin typeface="Arial" charset="0"/>
          <a:ea typeface="ＭＳ Ｐゴシック" charset="0"/>
          <a:cs typeface="ＭＳ Ｐゴシック" charset="0"/>
        </a:defRPr>
      </a:lvl4pPr>
      <a:lvl5pPr algn="l" rtl="0" eaLnBrk="0" fontAlgn="base" hangingPunct="0">
        <a:spcBef>
          <a:spcPct val="0"/>
        </a:spcBef>
        <a:spcAft>
          <a:spcPct val="0"/>
        </a:spcAft>
        <a:defRPr sz="3600" b="1">
          <a:solidFill>
            <a:srgbClr val="00628C"/>
          </a:solidFill>
          <a:latin typeface="Arial" charset="0"/>
          <a:ea typeface="ＭＳ Ｐゴシック" charset="0"/>
          <a:cs typeface="ＭＳ Ｐゴシック"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itchFamily="34" charset="0"/>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628C"/>
        </a:buClr>
        <a:buFont typeface="Arial"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628C"/>
        </a:buClr>
        <a:buFont typeface="Arial" pitchFamily="34"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Font typeface="Arial" pitchFamily="34" charset="0"/>
        <a:buChar char="●"/>
        <a:defRPr sz="19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Font typeface="Arial" pitchFamily="34" charset="0"/>
        <a:buChar char="●"/>
        <a:defRPr sz="1900">
          <a:solidFill>
            <a:schemeClr val="tx1"/>
          </a:solidFill>
          <a:latin typeface="+mn-lt"/>
          <a:ea typeface="ＭＳ Ｐゴシック" charset="0"/>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36941198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11047948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11060113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358553376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418715601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47625170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GB" altLang="en-US">
              <a:solidFill>
                <a:srgbClr val="000000"/>
              </a:solidFill>
            </a:endParaRPr>
          </a:p>
        </p:txBody>
      </p:sp>
      <p:sp>
        <p:nvSpPr>
          <p:cNvPr id="1127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GB" altLang="en-US">
              <a:solidFill>
                <a:srgbClr val="000000"/>
              </a:solidFill>
            </a:endParaRPr>
          </a:p>
        </p:txBody>
      </p:sp>
      <p:sp>
        <p:nvSpPr>
          <p:cNvPr id="1127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983663FE-DCE7-4AE1-95AB-53D7B876EEF0}"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xmlns:p14="http://schemas.microsoft.com/office/powerpoint/2010/main" val="278434190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defRPr>
      </a:lvl2pPr>
      <a:lvl3pPr algn="l" rtl="0" eaLnBrk="0" fontAlgn="base" hangingPunct="0">
        <a:spcBef>
          <a:spcPct val="0"/>
        </a:spcBef>
        <a:spcAft>
          <a:spcPct val="0"/>
        </a:spcAft>
        <a:defRPr sz="3900" b="1">
          <a:solidFill>
            <a:schemeClr val="tx2"/>
          </a:solidFill>
          <a:latin typeface="Arial" pitchFamily="34" charset="0"/>
        </a:defRPr>
      </a:lvl3pPr>
      <a:lvl4pPr algn="l" rtl="0" eaLnBrk="0" fontAlgn="base" hangingPunct="0">
        <a:spcBef>
          <a:spcPct val="0"/>
        </a:spcBef>
        <a:spcAft>
          <a:spcPct val="0"/>
        </a:spcAft>
        <a:defRPr sz="3900" b="1">
          <a:solidFill>
            <a:schemeClr val="tx2"/>
          </a:solidFill>
          <a:latin typeface="Arial" pitchFamily="34" charset="0"/>
        </a:defRPr>
      </a:lvl4pPr>
      <a:lvl5pPr algn="l" rtl="0" eaLnBrk="0" fontAlgn="base" hangingPunct="0">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8.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0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15.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14.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14.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sz="6600"/>
              <a:t>Addition and Subtraction</a:t>
            </a:r>
          </a:p>
        </p:txBody>
      </p:sp>
      <p:pic>
        <p:nvPicPr>
          <p:cNvPr id="2" name="Picture 1">
            <a:extLst>
              <a:ext uri="{FF2B5EF4-FFF2-40B4-BE49-F238E27FC236}">
                <a16:creationId xmlns:a16="http://schemas.microsoft.com/office/drawing/2014/main" xmlns="" id="{CB00A035-7D07-4D89-8DAD-794DF5ACCD6E}"/>
              </a:ext>
            </a:extLst>
          </p:cNvPr>
          <p:cNvPicPr>
            <a:picLocks noChangeAspect="1"/>
          </p:cNvPicPr>
          <p:nvPr/>
        </p:nvPicPr>
        <p:blipFill>
          <a:blip r:embed="rId3"/>
          <a:stretch>
            <a:fillRect/>
          </a:stretch>
        </p:blipFill>
        <p:spPr>
          <a:xfrm>
            <a:off x="637258" y="3420489"/>
            <a:ext cx="6375451" cy="2448272"/>
          </a:xfrm>
          <a:prstGeom prst="rect">
            <a:avLst/>
          </a:prstGeom>
        </p:spPr>
      </p:pic>
    </p:spTree>
    <p:extLst>
      <p:ext uri="{BB962C8B-B14F-4D97-AF65-F5344CB8AC3E}">
        <p14:creationId xmlns:p14="http://schemas.microsoft.com/office/powerpoint/2010/main" val="58511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900113" y="1125538"/>
            <a:ext cx="431800" cy="431800"/>
            <a:chOff x="1691680" y="2348880"/>
            <a:chExt cx="432048" cy="432048"/>
          </a:xfrm>
        </p:grpSpPr>
        <p:sp>
          <p:nvSpPr>
            <p:cNvPr id="15430"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431"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1584325" y="1125538"/>
            <a:ext cx="431800" cy="431800"/>
            <a:chOff x="1691680" y="2348880"/>
            <a:chExt cx="432048" cy="432048"/>
          </a:xfrm>
        </p:grpSpPr>
        <p:sp>
          <p:nvSpPr>
            <p:cNvPr id="15428"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429"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sp>
        <p:nvSpPr>
          <p:cNvPr id="15371"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5" name="Group 10"/>
          <p:cNvGrpSpPr>
            <a:grpSpLocks/>
          </p:cNvGrpSpPr>
          <p:nvPr/>
        </p:nvGrpSpPr>
        <p:grpSpPr bwMode="auto">
          <a:xfrm>
            <a:off x="4500563" y="1484313"/>
            <a:ext cx="431800" cy="431800"/>
            <a:chOff x="3419872" y="1556792"/>
            <a:chExt cx="432048" cy="432048"/>
          </a:xfrm>
        </p:grpSpPr>
        <p:sp>
          <p:nvSpPr>
            <p:cNvPr id="9" name="Oval 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25" name="TextBox 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6" name="Group 41"/>
          <p:cNvGrpSpPr>
            <a:grpSpLocks/>
          </p:cNvGrpSpPr>
          <p:nvPr/>
        </p:nvGrpSpPr>
        <p:grpSpPr bwMode="auto">
          <a:xfrm>
            <a:off x="4427538" y="981075"/>
            <a:ext cx="431800" cy="431800"/>
            <a:chOff x="3419872" y="1556792"/>
            <a:chExt cx="432048" cy="432048"/>
          </a:xfrm>
        </p:grpSpPr>
        <p:sp>
          <p:nvSpPr>
            <p:cNvPr id="43" name="Oval 42"/>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23" name="TextBox 43"/>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7" name="Group 44"/>
          <p:cNvGrpSpPr>
            <a:grpSpLocks/>
          </p:cNvGrpSpPr>
          <p:nvPr/>
        </p:nvGrpSpPr>
        <p:grpSpPr bwMode="auto">
          <a:xfrm>
            <a:off x="3203575" y="981075"/>
            <a:ext cx="431800" cy="431800"/>
            <a:chOff x="3419872" y="1556792"/>
            <a:chExt cx="432048" cy="432048"/>
          </a:xfrm>
        </p:grpSpPr>
        <p:sp>
          <p:nvSpPr>
            <p:cNvPr id="46" name="Oval 45"/>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21" name="TextBox 46"/>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8" name="Group 47"/>
          <p:cNvGrpSpPr>
            <a:grpSpLocks/>
          </p:cNvGrpSpPr>
          <p:nvPr/>
        </p:nvGrpSpPr>
        <p:grpSpPr bwMode="auto">
          <a:xfrm>
            <a:off x="3851275" y="1052513"/>
            <a:ext cx="433388" cy="431800"/>
            <a:chOff x="3419872" y="1556792"/>
            <a:chExt cx="432048" cy="432048"/>
          </a:xfrm>
        </p:grpSpPr>
        <p:sp>
          <p:nvSpPr>
            <p:cNvPr id="49" name="Oval 4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9" name="TextBox 4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0" name="Group 83"/>
          <p:cNvGrpSpPr>
            <a:grpSpLocks/>
          </p:cNvGrpSpPr>
          <p:nvPr/>
        </p:nvGrpSpPr>
        <p:grpSpPr bwMode="auto">
          <a:xfrm>
            <a:off x="3348038" y="3646488"/>
            <a:ext cx="1944687" cy="1511300"/>
            <a:chOff x="3348038" y="1557338"/>
            <a:chExt cx="1944687" cy="1511300"/>
          </a:xfrm>
        </p:grpSpPr>
        <p:grpSp>
          <p:nvGrpSpPr>
            <p:cNvPr id="11" name="Group 59"/>
            <p:cNvGrpSpPr>
              <a:grpSpLocks/>
            </p:cNvGrpSpPr>
            <p:nvPr/>
          </p:nvGrpSpPr>
          <p:grpSpPr bwMode="auto">
            <a:xfrm>
              <a:off x="3348038" y="2636838"/>
              <a:ext cx="431800" cy="431800"/>
              <a:chOff x="3419872" y="1556792"/>
              <a:chExt cx="432048" cy="432048"/>
            </a:xfrm>
          </p:grpSpPr>
          <p:sp>
            <p:nvSpPr>
              <p:cNvPr id="61" name="Oval 6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7" name="TextBox 6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2" name="Group 56"/>
            <p:cNvGrpSpPr>
              <a:grpSpLocks/>
            </p:cNvGrpSpPr>
            <p:nvPr/>
          </p:nvGrpSpPr>
          <p:grpSpPr bwMode="auto">
            <a:xfrm>
              <a:off x="4284663" y="2636838"/>
              <a:ext cx="431800" cy="431800"/>
              <a:chOff x="3419872" y="1556792"/>
              <a:chExt cx="432048" cy="432048"/>
            </a:xfrm>
          </p:grpSpPr>
          <p:sp>
            <p:nvSpPr>
              <p:cNvPr id="58" name="Oval 57"/>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5" name="TextBox 58"/>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dirty="0"/>
                  <a:t>1</a:t>
                </a:r>
              </a:p>
            </p:txBody>
          </p:sp>
        </p:grpSp>
        <p:grpSp>
          <p:nvGrpSpPr>
            <p:cNvPr id="13" name="Group 29"/>
            <p:cNvGrpSpPr>
              <a:grpSpLocks/>
            </p:cNvGrpSpPr>
            <p:nvPr/>
          </p:nvGrpSpPr>
          <p:grpSpPr bwMode="auto">
            <a:xfrm>
              <a:off x="3419475" y="1557338"/>
              <a:ext cx="431800" cy="431800"/>
              <a:chOff x="3419872" y="1556792"/>
              <a:chExt cx="432048" cy="432048"/>
            </a:xfrm>
          </p:grpSpPr>
          <p:sp>
            <p:nvSpPr>
              <p:cNvPr id="31" name="Oval 3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3" name="TextBox 3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4" name="Group 32"/>
            <p:cNvGrpSpPr>
              <a:grpSpLocks/>
            </p:cNvGrpSpPr>
            <p:nvPr/>
          </p:nvGrpSpPr>
          <p:grpSpPr bwMode="auto">
            <a:xfrm>
              <a:off x="4356100" y="2060575"/>
              <a:ext cx="431800" cy="431800"/>
              <a:chOff x="3419872" y="1556792"/>
              <a:chExt cx="432048" cy="432048"/>
            </a:xfrm>
          </p:grpSpPr>
          <p:sp>
            <p:nvSpPr>
              <p:cNvPr id="34" name="Oval 33"/>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1" name="TextBox 34"/>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5" name="Group 35"/>
            <p:cNvGrpSpPr>
              <a:grpSpLocks/>
            </p:cNvGrpSpPr>
            <p:nvPr/>
          </p:nvGrpSpPr>
          <p:grpSpPr bwMode="auto">
            <a:xfrm>
              <a:off x="4859338" y="2349500"/>
              <a:ext cx="433387" cy="431800"/>
              <a:chOff x="3419872" y="1556792"/>
              <a:chExt cx="432048" cy="432048"/>
            </a:xfrm>
          </p:grpSpPr>
          <p:sp>
            <p:nvSpPr>
              <p:cNvPr id="37" name="Oval 36"/>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9" name="TextBox 37"/>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6" name="Group 38"/>
            <p:cNvGrpSpPr>
              <a:grpSpLocks/>
            </p:cNvGrpSpPr>
            <p:nvPr/>
          </p:nvGrpSpPr>
          <p:grpSpPr bwMode="auto">
            <a:xfrm>
              <a:off x="3708400" y="2133600"/>
              <a:ext cx="431800" cy="431800"/>
              <a:chOff x="3419872" y="1556792"/>
              <a:chExt cx="432048" cy="432048"/>
            </a:xfrm>
          </p:grpSpPr>
          <p:sp>
            <p:nvSpPr>
              <p:cNvPr id="40" name="Oval 39"/>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7" name="TextBox 40"/>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7" name="Group 50"/>
            <p:cNvGrpSpPr>
              <a:grpSpLocks/>
            </p:cNvGrpSpPr>
            <p:nvPr/>
          </p:nvGrpSpPr>
          <p:grpSpPr bwMode="auto">
            <a:xfrm>
              <a:off x="3995738" y="1557338"/>
              <a:ext cx="431800" cy="431800"/>
              <a:chOff x="3419872" y="1556792"/>
              <a:chExt cx="432048" cy="432048"/>
            </a:xfrm>
          </p:grpSpPr>
          <p:sp>
            <p:nvSpPr>
              <p:cNvPr id="52" name="Oval 51"/>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5" name="TextBox 52"/>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grpSp>
        <p:nvGrpSpPr>
          <p:cNvPr id="18" name="Group 53"/>
          <p:cNvGrpSpPr>
            <a:grpSpLocks/>
          </p:cNvGrpSpPr>
          <p:nvPr/>
        </p:nvGrpSpPr>
        <p:grpSpPr bwMode="auto">
          <a:xfrm>
            <a:off x="4932363" y="1125538"/>
            <a:ext cx="431800" cy="431800"/>
            <a:chOff x="3419872" y="1556792"/>
            <a:chExt cx="432048" cy="432048"/>
          </a:xfrm>
        </p:grpSpPr>
        <p:sp>
          <p:nvSpPr>
            <p:cNvPr id="55" name="Oval 54"/>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396" name="TextBox 55"/>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73" name="Group 72"/>
          <p:cNvGrpSpPr/>
          <p:nvPr/>
        </p:nvGrpSpPr>
        <p:grpSpPr>
          <a:xfrm>
            <a:off x="6372225" y="2870200"/>
            <a:ext cx="1655763" cy="2503488"/>
            <a:chOff x="6372225" y="2870200"/>
            <a:chExt cx="1655763" cy="2503488"/>
          </a:xfrm>
        </p:grpSpPr>
        <p:grpSp>
          <p:nvGrpSpPr>
            <p:cNvPr id="4" name="Group 83"/>
            <p:cNvGrpSpPr>
              <a:grpSpLocks/>
            </p:cNvGrpSpPr>
            <p:nvPr/>
          </p:nvGrpSpPr>
          <p:grpSpPr bwMode="auto">
            <a:xfrm>
              <a:off x="6875463" y="3733800"/>
              <a:ext cx="1081087" cy="1016000"/>
              <a:chOff x="6876256" y="2917393"/>
              <a:chExt cx="1080120" cy="1015663"/>
            </a:xfrm>
          </p:grpSpPr>
          <p:sp>
            <p:nvSpPr>
              <p:cNvPr id="15426"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15427"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dirty="0">
                    <a:solidFill>
                      <a:srgbClr val="00628E"/>
                    </a:solidFill>
                  </a:rPr>
                  <a:t>4</a:t>
                </a:r>
              </a:p>
            </p:txBody>
          </p:sp>
        </p:grpSp>
        <p:sp>
          <p:nvSpPr>
            <p:cNvPr id="15370" name="TextBox 77"/>
            <p:cNvSpPr txBox="1">
              <a:spLocks noChangeArrowheads="1"/>
            </p:cNvSpPr>
            <p:nvPr/>
          </p:nvSpPr>
          <p:spPr bwMode="auto">
            <a:xfrm>
              <a:off x="6372225" y="3781425"/>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cxnSp>
          <p:nvCxnSpPr>
            <p:cNvPr id="15372" name="Straight Connector 75"/>
            <p:cNvCxnSpPr>
              <a:cxnSpLocks noChangeShapeType="1"/>
            </p:cNvCxnSpPr>
            <p:nvPr/>
          </p:nvCxnSpPr>
          <p:spPr bwMode="auto">
            <a:xfrm>
              <a:off x="6732588" y="5373688"/>
              <a:ext cx="1295400" cy="0"/>
            </a:xfrm>
            <a:prstGeom prst="line">
              <a:avLst/>
            </a:prstGeom>
            <a:noFill/>
            <a:ln w="38100" algn="ctr">
              <a:solidFill>
                <a:srgbClr val="00628E"/>
              </a:solidFill>
              <a:round/>
              <a:headEnd/>
              <a:tailEnd/>
            </a:ln>
          </p:spPr>
        </p:cxnSp>
        <p:cxnSp>
          <p:nvCxnSpPr>
            <p:cNvPr id="15373" name="Straight Connector 81"/>
            <p:cNvCxnSpPr>
              <a:cxnSpLocks noChangeShapeType="1"/>
            </p:cNvCxnSpPr>
            <p:nvPr/>
          </p:nvCxnSpPr>
          <p:spPr bwMode="auto">
            <a:xfrm>
              <a:off x="6732588" y="4660900"/>
              <a:ext cx="1295400" cy="0"/>
            </a:xfrm>
            <a:prstGeom prst="line">
              <a:avLst/>
            </a:prstGeom>
            <a:noFill/>
            <a:ln w="38100" algn="ctr">
              <a:solidFill>
                <a:srgbClr val="00628E"/>
              </a:solidFill>
              <a:round/>
              <a:headEnd/>
              <a:tailEnd/>
            </a:ln>
          </p:spPr>
        </p:cxnSp>
        <p:grpSp>
          <p:nvGrpSpPr>
            <p:cNvPr id="72" name="Group 71"/>
            <p:cNvGrpSpPr/>
            <p:nvPr/>
          </p:nvGrpSpPr>
          <p:grpSpPr>
            <a:xfrm>
              <a:off x="6875463" y="2870200"/>
              <a:ext cx="1081087" cy="1016000"/>
              <a:chOff x="6875463" y="2743200"/>
              <a:chExt cx="1081087" cy="1016000"/>
            </a:xfrm>
          </p:grpSpPr>
          <p:sp>
            <p:nvSpPr>
              <p:cNvPr id="15380" name="TextBox 72"/>
              <p:cNvSpPr txBox="1">
                <a:spLocks noChangeArrowheads="1"/>
              </p:cNvSpPr>
              <p:nvPr/>
            </p:nvSpPr>
            <p:spPr bwMode="auto">
              <a:xfrm>
                <a:off x="7453313" y="2743200"/>
                <a:ext cx="503237" cy="1016000"/>
              </a:xfrm>
              <a:prstGeom prst="rect">
                <a:avLst/>
              </a:prstGeom>
              <a:noFill/>
              <a:ln w="9525">
                <a:noFill/>
                <a:miter lim="800000"/>
                <a:headEnd/>
                <a:tailEnd/>
              </a:ln>
            </p:spPr>
            <p:txBody>
              <a:bodyPr>
                <a:spAutoFit/>
              </a:bodyPr>
              <a:lstStyle/>
              <a:p>
                <a:r>
                  <a:rPr lang="en-GB" sz="6000" b="1" dirty="0">
                    <a:solidFill>
                      <a:srgbClr val="00628E"/>
                    </a:solidFill>
                  </a:rPr>
                  <a:t>5</a:t>
                </a:r>
              </a:p>
            </p:txBody>
          </p:sp>
          <p:sp>
            <p:nvSpPr>
              <p:cNvPr id="15381" name="TextBox 73"/>
              <p:cNvSpPr txBox="1">
                <a:spLocks noChangeArrowheads="1"/>
              </p:cNvSpPr>
              <p:nvPr/>
            </p:nvSpPr>
            <p:spPr bwMode="auto">
              <a:xfrm>
                <a:off x="6875463" y="2743200"/>
                <a:ext cx="504825" cy="1016000"/>
              </a:xfrm>
              <a:prstGeom prst="rect">
                <a:avLst/>
              </a:prstGeom>
              <a:noFill/>
              <a:ln w="9525">
                <a:noFill/>
                <a:miter lim="800000"/>
                <a:headEnd/>
                <a:tailEnd/>
              </a:ln>
            </p:spPr>
            <p:txBody>
              <a:bodyPr>
                <a:spAutoFit/>
              </a:bodyPr>
              <a:lstStyle/>
              <a:p>
                <a:r>
                  <a:rPr lang="en-GB" sz="6000" b="1" dirty="0">
                    <a:solidFill>
                      <a:srgbClr val="00628E"/>
                    </a:solidFill>
                  </a:rPr>
                  <a:t>2</a:t>
                </a:r>
              </a:p>
            </p:txBody>
          </p:sp>
        </p:grpSp>
      </p:grpSp>
      <p:grpSp>
        <p:nvGrpSpPr>
          <p:cNvPr id="19" name="Group 86"/>
          <p:cNvGrpSpPr>
            <a:grpSpLocks/>
          </p:cNvGrpSpPr>
          <p:nvPr/>
        </p:nvGrpSpPr>
        <p:grpSpPr bwMode="auto">
          <a:xfrm>
            <a:off x="827088" y="3932238"/>
            <a:ext cx="1439862" cy="1081087"/>
            <a:chOff x="827088" y="1700213"/>
            <a:chExt cx="1440408" cy="1080715"/>
          </a:xfrm>
        </p:grpSpPr>
        <p:grpSp>
          <p:nvGrpSpPr>
            <p:cNvPr id="20" name="Group 14"/>
            <p:cNvGrpSpPr>
              <a:grpSpLocks/>
            </p:cNvGrpSpPr>
            <p:nvPr/>
          </p:nvGrpSpPr>
          <p:grpSpPr bwMode="auto">
            <a:xfrm>
              <a:off x="827088" y="1700213"/>
              <a:ext cx="431800" cy="433387"/>
              <a:chOff x="1691680" y="2348880"/>
              <a:chExt cx="432048" cy="432048"/>
            </a:xfrm>
          </p:grpSpPr>
          <p:sp>
            <p:nvSpPr>
              <p:cNvPr id="15393" name="Oval 15"/>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4" name="TextBox 16"/>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1" name="Group 17"/>
            <p:cNvGrpSpPr>
              <a:grpSpLocks/>
            </p:cNvGrpSpPr>
            <p:nvPr/>
          </p:nvGrpSpPr>
          <p:grpSpPr bwMode="auto">
            <a:xfrm>
              <a:off x="1835696" y="2277120"/>
              <a:ext cx="431800" cy="431800"/>
              <a:chOff x="1691680" y="2348880"/>
              <a:chExt cx="432048" cy="432048"/>
            </a:xfrm>
          </p:grpSpPr>
          <p:sp>
            <p:nvSpPr>
              <p:cNvPr id="15391" name="Oval 18"/>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2" name="TextBox 19"/>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2" name="Group 20"/>
            <p:cNvGrpSpPr>
              <a:grpSpLocks/>
            </p:cNvGrpSpPr>
            <p:nvPr/>
          </p:nvGrpSpPr>
          <p:grpSpPr bwMode="auto">
            <a:xfrm>
              <a:off x="1475656" y="1701056"/>
              <a:ext cx="431800" cy="431800"/>
              <a:chOff x="1691680" y="2348880"/>
              <a:chExt cx="432048" cy="432048"/>
            </a:xfrm>
          </p:grpSpPr>
          <p:sp>
            <p:nvSpPr>
              <p:cNvPr id="15389" name="Oval 21"/>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0" name="TextBox 22"/>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3" name="Group 26"/>
            <p:cNvGrpSpPr>
              <a:grpSpLocks/>
            </p:cNvGrpSpPr>
            <p:nvPr/>
          </p:nvGrpSpPr>
          <p:grpSpPr bwMode="auto">
            <a:xfrm>
              <a:off x="1115616" y="2349128"/>
              <a:ext cx="431800" cy="431800"/>
              <a:chOff x="1691680" y="2348880"/>
              <a:chExt cx="432048" cy="432048"/>
            </a:xfrm>
          </p:grpSpPr>
          <p:sp>
            <p:nvSpPr>
              <p:cNvPr id="15387" name="Oval 2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88" name="TextBox 2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sp>
        <p:nvSpPr>
          <p:cNvPr id="24" name="TextBox 23"/>
          <p:cNvSpPr txBox="1"/>
          <p:nvPr/>
        </p:nvSpPr>
        <p:spPr>
          <a:xfrm>
            <a:off x="467544" y="0"/>
            <a:ext cx="4825181" cy="584775"/>
          </a:xfrm>
          <a:prstGeom prst="rect">
            <a:avLst/>
          </a:prstGeom>
          <a:noFill/>
        </p:spPr>
        <p:txBody>
          <a:bodyPr wrap="square" rtlCol="0">
            <a:spAutoFit/>
          </a:bodyPr>
          <a:lstStyle/>
          <a:p>
            <a:r>
              <a:rPr lang="en-GB" sz="3200" dirty="0"/>
              <a:t>With regrouping</a:t>
            </a:r>
            <a:endParaRPr lang="en-GB" dirty="0"/>
          </a:p>
        </p:txBody>
      </p:sp>
    </p:spTree>
    <p:extLst>
      <p:ext uri="{BB962C8B-B14F-4D97-AF65-F5344CB8AC3E}">
        <p14:creationId xmlns:p14="http://schemas.microsoft.com/office/powerpoint/2010/main" val="7518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1126506" y="3368875"/>
            <a:ext cx="431800" cy="431800"/>
            <a:chOff x="1691680" y="2348880"/>
            <a:chExt cx="432048" cy="432048"/>
          </a:xfrm>
        </p:grpSpPr>
        <p:sp>
          <p:nvSpPr>
            <p:cNvPr id="15430"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431"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2116783" y="3390348"/>
            <a:ext cx="431800" cy="431800"/>
            <a:chOff x="1691680" y="2348880"/>
            <a:chExt cx="432048" cy="432048"/>
          </a:xfrm>
        </p:grpSpPr>
        <p:sp>
          <p:nvSpPr>
            <p:cNvPr id="15428"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429"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5" name="Group 10"/>
          <p:cNvGrpSpPr>
            <a:grpSpLocks/>
          </p:cNvGrpSpPr>
          <p:nvPr/>
        </p:nvGrpSpPr>
        <p:grpSpPr bwMode="auto">
          <a:xfrm>
            <a:off x="4672632" y="4092798"/>
            <a:ext cx="431800" cy="431800"/>
            <a:chOff x="3419872" y="1556792"/>
            <a:chExt cx="432048" cy="432048"/>
          </a:xfrm>
        </p:grpSpPr>
        <p:sp>
          <p:nvSpPr>
            <p:cNvPr id="9" name="Oval 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25" name="TextBox 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dirty="0"/>
                <a:t>1</a:t>
              </a:r>
            </a:p>
          </p:txBody>
        </p:sp>
      </p:grpSp>
      <p:grpSp>
        <p:nvGrpSpPr>
          <p:cNvPr id="6" name="Group 41"/>
          <p:cNvGrpSpPr>
            <a:grpSpLocks/>
          </p:cNvGrpSpPr>
          <p:nvPr/>
        </p:nvGrpSpPr>
        <p:grpSpPr bwMode="auto">
          <a:xfrm>
            <a:off x="4322072" y="3495591"/>
            <a:ext cx="431800" cy="431800"/>
            <a:chOff x="3419872" y="1556792"/>
            <a:chExt cx="432048" cy="432048"/>
          </a:xfrm>
        </p:grpSpPr>
        <p:sp>
          <p:nvSpPr>
            <p:cNvPr id="43" name="Oval 42"/>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23" name="TextBox 43"/>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7" name="Group 44"/>
          <p:cNvGrpSpPr>
            <a:grpSpLocks/>
          </p:cNvGrpSpPr>
          <p:nvPr/>
        </p:nvGrpSpPr>
        <p:grpSpPr bwMode="auto">
          <a:xfrm>
            <a:off x="3081655" y="3331787"/>
            <a:ext cx="431800" cy="431800"/>
            <a:chOff x="3419872" y="1556792"/>
            <a:chExt cx="432048" cy="432048"/>
          </a:xfrm>
        </p:grpSpPr>
        <p:sp>
          <p:nvSpPr>
            <p:cNvPr id="46" name="Oval 45"/>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21" name="TextBox 46"/>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dirty="0"/>
                <a:t>1</a:t>
              </a:r>
            </a:p>
          </p:txBody>
        </p:sp>
      </p:grpSp>
      <p:grpSp>
        <p:nvGrpSpPr>
          <p:cNvPr id="8" name="Group 47"/>
          <p:cNvGrpSpPr>
            <a:grpSpLocks/>
          </p:cNvGrpSpPr>
          <p:nvPr/>
        </p:nvGrpSpPr>
        <p:grpSpPr bwMode="auto">
          <a:xfrm>
            <a:off x="3682355" y="3264652"/>
            <a:ext cx="433388" cy="431800"/>
            <a:chOff x="3419872" y="1556792"/>
            <a:chExt cx="432048" cy="432048"/>
          </a:xfrm>
        </p:grpSpPr>
        <p:sp>
          <p:nvSpPr>
            <p:cNvPr id="49" name="Oval 4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9" name="TextBox 4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0" name="Group 83"/>
          <p:cNvGrpSpPr>
            <a:grpSpLocks/>
          </p:cNvGrpSpPr>
          <p:nvPr/>
        </p:nvGrpSpPr>
        <p:grpSpPr bwMode="auto">
          <a:xfrm>
            <a:off x="3083929" y="3912352"/>
            <a:ext cx="1944687" cy="1511300"/>
            <a:chOff x="3348038" y="1557338"/>
            <a:chExt cx="1944687" cy="1511300"/>
          </a:xfrm>
        </p:grpSpPr>
        <p:grpSp>
          <p:nvGrpSpPr>
            <p:cNvPr id="11" name="Group 59"/>
            <p:cNvGrpSpPr>
              <a:grpSpLocks/>
            </p:cNvGrpSpPr>
            <p:nvPr/>
          </p:nvGrpSpPr>
          <p:grpSpPr bwMode="auto">
            <a:xfrm>
              <a:off x="3348038" y="2636838"/>
              <a:ext cx="431800" cy="431800"/>
              <a:chOff x="3419872" y="1556792"/>
              <a:chExt cx="432048" cy="432048"/>
            </a:xfrm>
          </p:grpSpPr>
          <p:sp>
            <p:nvSpPr>
              <p:cNvPr id="61" name="Oval 6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7" name="TextBox 6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2" name="Group 56"/>
            <p:cNvGrpSpPr>
              <a:grpSpLocks/>
            </p:cNvGrpSpPr>
            <p:nvPr/>
          </p:nvGrpSpPr>
          <p:grpSpPr bwMode="auto">
            <a:xfrm>
              <a:off x="4284663" y="2636838"/>
              <a:ext cx="431800" cy="431800"/>
              <a:chOff x="3419872" y="1556792"/>
              <a:chExt cx="432048" cy="432048"/>
            </a:xfrm>
          </p:grpSpPr>
          <p:sp>
            <p:nvSpPr>
              <p:cNvPr id="58" name="Oval 57"/>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5" name="TextBox 58"/>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dirty="0"/>
                  <a:t>1</a:t>
                </a:r>
              </a:p>
            </p:txBody>
          </p:sp>
        </p:grpSp>
        <p:grpSp>
          <p:nvGrpSpPr>
            <p:cNvPr id="13" name="Group 29"/>
            <p:cNvGrpSpPr>
              <a:grpSpLocks/>
            </p:cNvGrpSpPr>
            <p:nvPr/>
          </p:nvGrpSpPr>
          <p:grpSpPr bwMode="auto">
            <a:xfrm>
              <a:off x="3419475" y="1557338"/>
              <a:ext cx="431800" cy="431800"/>
              <a:chOff x="3419872" y="1556792"/>
              <a:chExt cx="432048" cy="432048"/>
            </a:xfrm>
          </p:grpSpPr>
          <p:sp>
            <p:nvSpPr>
              <p:cNvPr id="31" name="Oval 3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3" name="TextBox 3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4" name="Group 32"/>
            <p:cNvGrpSpPr>
              <a:grpSpLocks/>
            </p:cNvGrpSpPr>
            <p:nvPr/>
          </p:nvGrpSpPr>
          <p:grpSpPr bwMode="auto">
            <a:xfrm>
              <a:off x="4356100" y="2060575"/>
              <a:ext cx="431800" cy="431800"/>
              <a:chOff x="3419872" y="1556792"/>
              <a:chExt cx="432048" cy="432048"/>
            </a:xfrm>
          </p:grpSpPr>
          <p:sp>
            <p:nvSpPr>
              <p:cNvPr id="34" name="Oval 33"/>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1" name="TextBox 34"/>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5" name="Group 35"/>
            <p:cNvGrpSpPr>
              <a:grpSpLocks/>
            </p:cNvGrpSpPr>
            <p:nvPr/>
          </p:nvGrpSpPr>
          <p:grpSpPr bwMode="auto">
            <a:xfrm>
              <a:off x="4859338" y="2349500"/>
              <a:ext cx="433387" cy="431800"/>
              <a:chOff x="3419872" y="1556792"/>
              <a:chExt cx="432048" cy="432048"/>
            </a:xfrm>
          </p:grpSpPr>
          <p:sp>
            <p:nvSpPr>
              <p:cNvPr id="37" name="Oval 36"/>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9" name="TextBox 37"/>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6" name="Group 38"/>
            <p:cNvGrpSpPr>
              <a:grpSpLocks/>
            </p:cNvGrpSpPr>
            <p:nvPr/>
          </p:nvGrpSpPr>
          <p:grpSpPr bwMode="auto">
            <a:xfrm>
              <a:off x="3708400" y="2133600"/>
              <a:ext cx="431800" cy="431800"/>
              <a:chOff x="3419872" y="1556792"/>
              <a:chExt cx="432048" cy="432048"/>
            </a:xfrm>
          </p:grpSpPr>
          <p:sp>
            <p:nvSpPr>
              <p:cNvPr id="40" name="Oval 39"/>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7" name="TextBox 40"/>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7" name="Group 50"/>
            <p:cNvGrpSpPr>
              <a:grpSpLocks/>
            </p:cNvGrpSpPr>
            <p:nvPr/>
          </p:nvGrpSpPr>
          <p:grpSpPr bwMode="auto">
            <a:xfrm>
              <a:off x="3995738" y="1557338"/>
              <a:ext cx="431800" cy="431800"/>
              <a:chOff x="3419872" y="1556792"/>
              <a:chExt cx="432048" cy="432048"/>
            </a:xfrm>
          </p:grpSpPr>
          <p:sp>
            <p:nvSpPr>
              <p:cNvPr id="52" name="Oval 51"/>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5" name="TextBox 52"/>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grpSp>
        <p:nvGrpSpPr>
          <p:cNvPr id="18" name="Group 53"/>
          <p:cNvGrpSpPr>
            <a:grpSpLocks/>
          </p:cNvGrpSpPr>
          <p:nvPr/>
        </p:nvGrpSpPr>
        <p:grpSpPr bwMode="auto">
          <a:xfrm>
            <a:off x="4860925" y="3359703"/>
            <a:ext cx="431800" cy="431800"/>
            <a:chOff x="3419872" y="1556792"/>
            <a:chExt cx="432048" cy="432048"/>
          </a:xfrm>
        </p:grpSpPr>
        <p:sp>
          <p:nvSpPr>
            <p:cNvPr id="55" name="Oval 54"/>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396" name="TextBox 55"/>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73" name="Group 72"/>
          <p:cNvGrpSpPr/>
          <p:nvPr/>
        </p:nvGrpSpPr>
        <p:grpSpPr>
          <a:xfrm>
            <a:off x="6372225" y="2870200"/>
            <a:ext cx="1655763" cy="2503488"/>
            <a:chOff x="6372225" y="2870200"/>
            <a:chExt cx="1655763" cy="2503488"/>
          </a:xfrm>
        </p:grpSpPr>
        <p:grpSp>
          <p:nvGrpSpPr>
            <p:cNvPr id="4" name="Group 83"/>
            <p:cNvGrpSpPr>
              <a:grpSpLocks/>
            </p:cNvGrpSpPr>
            <p:nvPr/>
          </p:nvGrpSpPr>
          <p:grpSpPr bwMode="auto">
            <a:xfrm>
              <a:off x="6875463" y="3733800"/>
              <a:ext cx="1081087" cy="1016000"/>
              <a:chOff x="6876256" y="2917393"/>
              <a:chExt cx="1080120" cy="1015663"/>
            </a:xfrm>
          </p:grpSpPr>
          <p:sp>
            <p:nvSpPr>
              <p:cNvPr id="15426"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15427"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dirty="0">
                    <a:solidFill>
                      <a:srgbClr val="00628E"/>
                    </a:solidFill>
                  </a:rPr>
                  <a:t>4</a:t>
                </a:r>
              </a:p>
            </p:txBody>
          </p:sp>
        </p:grpSp>
        <p:sp>
          <p:nvSpPr>
            <p:cNvPr id="15370" name="TextBox 77"/>
            <p:cNvSpPr txBox="1">
              <a:spLocks noChangeArrowheads="1"/>
            </p:cNvSpPr>
            <p:nvPr/>
          </p:nvSpPr>
          <p:spPr bwMode="auto">
            <a:xfrm>
              <a:off x="6372225" y="3781425"/>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cxnSp>
          <p:nvCxnSpPr>
            <p:cNvPr id="15372" name="Straight Connector 75"/>
            <p:cNvCxnSpPr>
              <a:cxnSpLocks noChangeShapeType="1"/>
            </p:cNvCxnSpPr>
            <p:nvPr/>
          </p:nvCxnSpPr>
          <p:spPr bwMode="auto">
            <a:xfrm>
              <a:off x="6732588" y="5373688"/>
              <a:ext cx="1295400" cy="0"/>
            </a:xfrm>
            <a:prstGeom prst="line">
              <a:avLst/>
            </a:prstGeom>
            <a:noFill/>
            <a:ln w="38100" algn="ctr">
              <a:solidFill>
                <a:srgbClr val="00628E"/>
              </a:solidFill>
              <a:round/>
              <a:headEnd/>
              <a:tailEnd/>
            </a:ln>
          </p:spPr>
        </p:cxnSp>
        <p:cxnSp>
          <p:nvCxnSpPr>
            <p:cNvPr id="15373" name="Straight Connector 81"/>
            <p:cNvCxnSpPr>
              <a:cxnSpLocks noChangeShapeType="1"/>
            </p:cNvCxnSpPr>
            <p:nvPr/>
          </p:nvCxnSpPr>
          <p:spPr bwMode="auto">
            <a:xfrm>
              <a:off x="6732588" y="4660900"/>
              <a:ext cx="1295400" cy="0"/>
            </a:xfrm>
            <a:prstGeom prst="line">
              <a:avLst/>
            </a:prstGeom>
            <a:noFill/>
            <a:ln w="38100" algn="ctr">
              <a:solidFill>
                <a:srgbClr val="00628E"/>
              </a:solidFill>
              <a:round/>
              <a:headEnd/>
              <a:tailEnd/>
            </a:ln>
          </p:spPr>
        </p:cxnSp>
        <p:grpSp>
          <p:nvGrpSpPr>
            <p:cNvPr id="72" name="Group 71"/>
            <p:cNvGrpSpPr/>
            <p:nvPr/>
          </p:nvGrpSpPr>
          <p:grpSpPr>
            <a:xfrm>
              <a:off x="6875463" y="2870200"/>
              <a:ext cx="1081087" cy="1016000"/>
              <a:chOff x="6875463" y="2743200"/>
              <a:chExt cx="1081087" cy="1016000"/>
            </a:xfrm>
          </p:grpSpPr>
          <p:sp>
            <p:nvSpPr>
              <p:cNvPr id="15380" name="TextBox 72"/>
              <p:cNvSpPr txBox="1">
                <a:spLocks noChangeArrowheads="1"/>
              </p:cNvSpPr>
              <p:nvPr/>
            </p:nvSpPr>
            <p:spPr bwMode="auto">
              <a:xfrm>
                <a:off x="7453313" y="2743200"/>
                <a:ext cx="503237" cy="1016000"/>
              </a:xfrm>
              <a:prstGeom prst="rect">
                <a:avLst/>
              </a:prstGeom>
              <a:noFill/>
              <a:ln w="9525">
                <a:noFill/>
                <a:miter lim="800000"/>
                <a:headEnd/>
                <a:tailEnd/>
              </a:ln>
            </p:spPr>
            <p:txBody>
              <a:bodyPr>
                <a:spAutoFit/>
              </a:bodyPr>
              <a:lstStyle/>
              <a:p>
                <a:r>
                  <a:rPr lang="en-GB" sz="6000" b="1" dirty="0">
                    <a:solidFill>
                      <a:srgbClr val="00628E"/>
                    </a:solidFill>
                  </a:rPr>
                  <a:t>5</a:t>
                </a:r>
              </a:p>
            </p:txBody>
          </p:sp>
          <p:sp>
            <p:nvSpPr>
              <p:cNvPr id="15381" name="TextBox 73"/>
              <p:cNvSpPr txBox="1">
                <a:spLocks noChangeArrowheads="1"/>
              </p:cNvSpPr>
              <p:nvPr/>
            </p:nvSpPr>
            <p:spPr bwMode="auto">
              <a:xfrm>
                <a:off x="6875463" y="2743200"/>
                <a:ext cx="504825" cy="1016000"/>
              </a:xfrm>
              <a:prstGeom prst="rect">
                <a:avLst/>
              </a:prstGeom>
              <a:noFill/>
              <a:ln w="9525">
                <a:noFill/>
                <a:miter lim="800000"/>
                <a:headEnd/>
                <a:tailEnd/>
              </a:ln>
            </p:spPr>
            <p:txBody>
              <a:bodyPr>
                <a:spAutoFit/>
              </a:bodyPr>
              <a:lstStyle/>
              <a:p>
                <a:r>
                  <a:rPr lang="en-GB" sz="6000" b="1" dirty="0">
                    <a:solidFill>
                      <a:srgbClr val="00628E"/>
                    </a:solidFill>
                  </a:rPr>
                  <a:t>2</a:t>
                </a:r>
              </a:p>
            </p:txBody>
          </p:sp>
        </p:grpSp>
      </p:grpSp>
      <p:grpSp>
        <p:nvGrpSpPr>
          <p:cNvPr id="19" name="Group 86"/>
          <p:cNvGrpSpPr>
            <a:grpSpLocks/>
          </p:cNvGrpSpPr>
          <p:nvPr/>
        </p:nvGrpSpPr>
        <p:grpSpPr bwMode="auto">
          <a:xfrm>
            <a:off x="827088" y="3932238"/>
            <a:ext cx="1439862" cy="1081087"/>
            <a:chOff x="827088" y="1700213"/>
            <a:chExt cx="1440408" cy="1080715"/>
          </a:xfrm>
        </p:grpSpPr>
        <p:grpSp>
          <p:nvGrpSpPr>
            <p:cNvPr id="20" name="Group 14"/>
            <p:cNvGrpSpPr>
              <a:grpSpLocks/>
            </p:cNvGrpSpPr>
            <p:nvPr/>
          </p:nvGrpSpPr>
          <p:grpSpPr bwMode="auto">
            <a:xfrm>
              <a:off x="827088" y="1700213"/>
              <a:ext cx="431800" cy="433387"/>
              <a:chOff x="1691680" y="2348880"/>
              <a:chExt cx="432048" cy="432048"/>
            </a:xfrm>
          </p:grpSpPr>
          <p:sp>
            <p:nvSpPr>
              <p:cNvPr id="15393" name="Oval 15"/>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4" name="TextBox 16"/>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1" name="Group 17"/>
            <p:cNvGrpSpPr>
              <a:grpSpLocks/>
            </p:cNvGrpSpPr>
            <p:nvPr/>
          </p:nvGrpSpPr>
          <p:grpSpPr bwMode="auto">
            <a:xfrm>
              <a:off x="1835696" y="2277120"/>
              <a:ext cx="431800" cy="431800"/>
              <a:chOff x="1691680" y="2348880"/>
              <a:chExt cx="432048" cy="432048"/>
            </a:xfrm>
          </p:grpSpPr>
          <p:sp>
            <p:nvSpPr>
              <p:cNvPr id="15391" name="Oval 18"/>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2" name="TextBox 19"/>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2" name="Group 20"/>
            <p:cNvGrpSpPr>
              <a:grpSpLocks/>
            </p:cNvGrpSpPr>
            <p:nvPr/>
          </p:nvGrpSpPr>
          <p:grpSpPr bwMode="auto">
            <a:xfrm>
              <a:off x="1475656" y="1701056"/>
              <a:ext cx="431800" cy="431800"/>
              <a:chOff x="1691680" y="2348880"/>
              <a:chExt cx="432048" cy="432048"/>
            </a:xfrm>
          </p:grpSpPr>
          <p:sp>
            <p:nvSpPr>
              <p:cNvPr id="15389" name="Oval 21"/>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0" name="TextBox 22"/>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3" name="Group 26"/>
            <p:cNvGrpSpPr>
              <a:grpSpLocks/>
            </p:cNvGrpSpPr>
            <p:nvPr/>
          </p:nvGrpSpPr>
          <p:grpSpPr bwMode="auto">
            <a:xfrm>
              <a:off x="1115616" y="2349128"/>
              <a:ext cx="431800" cy="431800"/>
              <a:chOff x="1691680" y="2348880"/>
              <a:chExt cx="432048" cy="432048"/>
            </a:xfrm>
          </p:grpSpPr>
          <p:sp>
            <p:nvSpPr>
              <p:cNvPr id="15387" name="Oval 2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88" name="TextBox 2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sp>
        <p:nvSpPr>
          <p:cNvPr id="24" name="TextBox 23"/>
          <p:cNvSpPr txBox="1"/>
          <p:nvPr/>
        </p:nvSpPr>
        <p:spPr>
          <a:xfrm>
            <a:off x="467544" y="0"/>
            <a:ext cx="4825181" cy="584775"/>
          </a:xfrm>
          <a:prstGeom prst="rect">
            <a:avLst/>
          </a:prstGeom>
          <a:noFill/>
        </p:spPr>
        <p:txBody>
          <a:bodyPr wrap="square" rtlCol="0">
            <a:spAutoFit/>
          </a:bodyPr>
          <a:lstStyle/>
          <a:p>
            <a:r>
              <a:rPr lang="en-GB" sz="3200" dirty="0"/>
              <a:t>With regrouping</a:t>
            </a:r>
            <a:endParaRPr lang="en-GB" dirty="0"/>
          </a:p>
        </p:txBody>
      </p:sp>
      <p:sp>
        <p:nvSpPr>
          <p:cNvPr id="74" name="TextBox 73"/>
          <p:cNvSpPr txBox="1"/>
          <p:nvPr/>
        </p:nvSpPr>
        <p:spPr>
          <a:xfrm>
            <a:off x="1331640" y="6036130"/>
            <a:ext cx="3960440" cy="707886"/>
          </a:xfrm>
          <a:prstGeom prst="rect">
            <a:avLst/>
          </a:prstGeom>
          <a:noFill/>
        </p:spPr>
        <p:txBody>
          <a:bodyPr wrap="square" rtlCol="0">
            <a:spAutoFit/>
          </a:bodyPr>
          <a:lstStyle/>
          <a:p>
            <a:r>
              <a:rPr lang="en-GB" sz="4000" dirty="0"/>
              <a:t>60               12</a:t>
            </a:r>
            <a:endParaRPr lang="en-GB" dirty="0"/>
          </a:p>
        </p:txBody>
      </p:sp>
    </p:spTree>
    <p:extLst>
      <p:ext uri="{BB962C8B-B14F-4D97-AF65-F5344CB8AC3E}">
        <p14:creationId xmlns:p14="http://schemas.microsoft.com/office/powerpoint/2010/main" val="137300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6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1115507" y="3320666"/>
            <a:ext cx="431800" cy="431800"/>
            <a:chOff x="1691680" y="2348880"/>
            <a:chExt cx="432048" cy="432048"/>
          </a:xfrm>
        </p:grpSpPr>
        <p:sp>
          <p:nvSpPr>
            <p:cNvPr id="15430"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431"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2097031" y="3286656"/>
            <a:ext cx="431800" cy="431800"/>
            <a:chOff x="1691680" y="2348880"/>
            <a:chExt cx="432048" cy="432048"/>
          </a:xfrm>
        </p:grpSpPr>
        <p:sp>
          <p:nvSpPr>
            <p:cNvPr id="15428"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429"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10" name="Group 83"/>
          <p:cNvGrpSpPr>
            <a:grpSpLocks/>
          </p:cNvGrpSpPr>
          <p:nvPr/>
        </p:nvGrpSpPr>
        <p:grpSpPr bwMode="auto">
          <a:xfrm>
            <a:off x="3348038" y="3718456"/>
            <a:ext cx="1357148" cy="1439332"/>
            <a:chOff x="3348038" y="1629306"/>
            <a:chExt cx="1357148" cy="1439332"/>
          </a:xfrm>
        </p:grpSpPr>
        <p:grpSp>
          <p:nvGrpSpPr>
            <p:cNvPr id="11" name="Group 59"/>
            <p:cNvGrpSpPr>
              <a:grpSpLocks/>
            </p:cNvGrpSpPr>
            <p:nvPr/>
          </p:nvGrpSpPr>
          <p:grpSpPr bwMode="auto">
            <a:xfrm>
              <a:off x="3348038" y="2636838"/>
              <a:ext cx="431800" cy="431800"/>
              <a:chOff x="3419872" y="1556792"/>
              <a:chExt cx="432048" cy="432048"/>
            </a:xfrm>
          </p:grpSpPr>
          <p:sp>
            <p:nvSpPr>
              <p:cNvPr id="61" name="Oval 6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17" name="TextBox 6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sp>
          <p:nvSpPr>
            <p:cNvPr id="15411" name="TextBox 34"/>
            <p:cNvSpPr txBox="1">
              <a:spLocks noChangeArrowheads="1"/>
            </p:cNvSpPr>
            <p:nvPr/>
          </p:nvSpPr>
          <p:spPr bwMode="auto">
            <a:xfrm>
              <a:off x="4417319" y="2132543"/>
              <a:ext cx="287867" cy="338360"/>
            </a:xfrm>
            <a:prstGeom prst="rect">
              <a:avLst/>
            </a:prstGeom>
            <a:noFill/>
            <a:ln w="9525">
              <a:noFill/>
              <a:miter lim="800000"/>
              <a:headEnd/>
              <a:tailEnd/>
            </a:ln>
          </p:spPr>
          <p:txBody>
            <a:bodyPr>
              <a:spAutoFit/>
            </a:bodyPr>
            <a:lstStyle/>
            <a:p>
              <a:endParaRPr lang="en-GB" sz="1600" dirty="0"/>
            </a:p>
          </p:txBody>
        </p:sp>
        <p:grpSp>
          <p:nvGrpSpPr>
            <p:cNvPr id="16" name="Group 38"/>
            <p:cNvGrpSpPr>
              <a:grpSpLocks/>
            </p:cNvGrpSpPr>
            <p:nvPr/>
          </p:nvGrpSpPr>
          <p:grpSpPr bwMode="auto">
            <a:xfrm>
              <a:off x="3708400" y="2133600"/>
              <a:ext cx="431800" cy="431800"/>
              <a:chOff x="3419872" y="1556792"/>
              <a:chExt cx="432048" cy="432048"/>
            </a:xfrm>
          </p:grpSpPr>
          <p:sp>
            <p:nvSpPr>
              <p:cNvPr id="40" name="Oval 39"/>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15407" name="TextBox 40"/>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sp>
          <p:nvSpPr>
            <p:cNvPr id="15405" name="TextBox 52"/>
            <p:cNvSpPr txBox="1">
              <a:spLocks noChangeArrowheads="1"/>
            </p:cNvSpPr>
            <p:nvPr/>
          </p:nvSpPr>
          <p:spPr bwMode="auto">
            <a:xfrm>
              <a:off x="4056957" y="1629306"/>
              <a:ext cx="287867" cy="338360"/>
            </a:xfrm>
            <a:prstGeom prst="rect">
              <a:avLst/>
            </a:prstGeom>
            <a:noFill/>
            <a:ln w="9525">
              <a:noFill/>
              <a:miter lim="800000"/>
              <a:headEnd/>
              <a:tailEnd/>
            </a:ln>
          </p:spPr>
          <p:txBody>
            <a:bodyPr>
              <a:spAutoFit/>
            </a:bodyPr>
            <a:lstStyle/>
            <a:p>
              <a:endParaRPr lang="en-GB" sz="1600" dirty="0"/>
            </a:p>
          </p:txBody>
        </p:sp>
      </p:grpSp>
      <p:grpSp>
        <p:nvGrpSpPr>
          <p:cNvPr id="73" name="Group 72"/>
          <p:cNvGrpSpPr/>
          <p:nvPr/>
        </p:nvGrpSpPr>
        <p:grpSpPr>
          <a:xfrm>
            <a:off x="6372225" y="2870200"/>
            <a:ext cx="1655763" cy="2503488"/>
            <a:chOff x="6372225" y="2870200"/>
            <a:chExt cx="1655763" cy="2503488"/>
          </a:xfrm>
        </p:grpSpPr>
        <p:grpSp>
          <p:nvGrpSpPr>
            <p:cNvPr id="4" name="Group 83"/>
            <p:cNvGrpSpPr>
              <a:grpSpLocks/>
            </p:cNvGrpSpPr>
            <p:nvPr/>
          </p:nvGrpSpPr>
          <p:grpSpPr bwMode="auto">
            <a:xfrm>
              <a:off x="6875463" y="3733800"/>
              <a:ext cx="1081087" cy="1016000"/>
              <a:chOff x="6876256" y="2917393"/>
              <a:chExt cx="1080120" cy="1015663"/>
            </a:xfrm>
          </p:grpSpPr>
          <p:sp>
            <p:nvSpPr>
              <p:cNvPr id="15426"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15427"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dirty="0">
                    <a:solidFill>
                      <a:srgbClr val="00628E"/>
                    </a:solidFill>
                  </a:rPr>
                  <a:t>4</a:t>
                </a:r>
              </a:p>
            </p:txBody>
          </p:sp>
        </p:grpSp>
        <p:sp>
          <p:nvSpPr>
            <p:cNvPr id="15370" name="TextBox 77"/>
            <p:cNvSpPr txBox="1">
              <a:spLocks noChangeArrowheads="1"/>
            </p:cNvSpPr>
            <p:nvPr/>
          </p:nvSpPr>
          <p:spPr bwMode="auto">
            <a:xfrm>
              <a:off x="6372225" y="3781425"/>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cxnSp>
          <p:nvCxnSpPr>
            <p:cNvPr id="15372" name="Straight Connector 75"/>
            <p:cNvCxnSpPr>
              <a:cxnSpLocks noChangeShapeType="1"/>
            </p:cNvCxnSpPr>
            <p:nvPr/>
          </p:nvCxnSpPr>
          <p:spPr bwMode="auto">
            <a:xfrm>
              <a:off x="6732588" y="5373688"/>
              <a:ext cx="1295400" cy="0"/>
            </a:xfrm>
            <a:prstGeom prst="line">
              <a:avLst/>
            </a:prstGeom>
            <a:noFill/>
            <a:ln w="38100" algn="ctr">
              <a:solidFill>
                <a:srgbClr val="00628E"/>
              </a:solidFill>
              <a:round/>
              <a:headEnd/>
              <a:tailEnd/>
            </a:ln>
          </p:spPr>
        </p:cxnSp>
        <p:cxnSp>
          <p:nvCxnSpPr>
            <p:cNvPr id="15373" name="Straight Connector 81"/>
            <p:cNvCxnSpPr>
              <a:cxnSpLocks noChangeShapeType="1"/>
            </p:cNvCxnSpPr>
            <p:nvPr/>
          </p:nvCxnSpPr>
          <p:spPr bwMode="auto">
            <a:xfrm>
              <a:off x="6732588" y="4660900"/>
              <a:ext cx="1295400" cy="0"/>
            </a:xfrm>
            <a:prstGeom prst="line">
              <a:avLst/>
            </a:prstGeom>
            <a:noFill/>
            <a:ln w="38100" algn="ctr">
              <a:solidFill>
                <a:srgbClr val="00628E"/>
              </a:solidFill>
              <a:round/>
              <a:headEnd/>
              <a:tailEnd/>
            </a:ln>
          </p:spPr>
        </p:cxnSp>
        <p:grpSp>
          <p:nvGrpSpPr>
            <p:cNvPr id="72" name="Group 71"/>
            <p:cNvGrpSpPr/>
            <p:nvPr/>
          </p:nvGrpSpPr>
          <p:grpSpPr>
            <a:xfrm>
              <a:off x="6875463" y="2870200"/>
              <a:ext cx="1081087" cy="1016000"/>
              <a:chOff x="6875463" y="2743200"/>
              <a:chExt cx="1081087" cy="1016000"/>
            </a:xfrm>
          </p:grpSpPr>
          <p:sp>
            <p:nvSpPr>
              <p:cNvPr id="15380" name="TextBox 72"/>
              <p:cNvSpPr txBox="1">
                <a:spLocks noChangeArrowheads="1"/>
              </p:cNvSpPr>
              <p:nvPr/>
            </p:nvSpPr>
            <p:spPr bwMode="auto">
              <a:xfrm>
                <a:off x="7453313" y="2743200"/>
                <a:ext cx="503237" cy="1016000"/>
              </a:xfrm>
              <a:prstGeom prst="rect">
                <a:avLst/>
              </a:prstGeom>
              <a:noFill/>
              <a:ln w="9525">
                <a:noFill/>
                <a:miter lim="800000"/>
                <a:headEnd/>
                <a:tailEnd/>
              </a:ln>
            </p:spPr>
            <p:txBody>
              <a:bodyPr>
                <a:spAutoFit/>
              </a:bodyPr>
              <a:lstStyle/>
              <a:p>
                <a:r>
                  <a:rPr lang="en-GB" sz="6000" b="1" dirty="0">
                    <a:solidFill>
                      <a:srgbClr val="00628E"/>
                    </a:solidFill>
                  </a:rPr>
                  <a:t>5</a:t>
                </a:r>
              </a:p>
            </p:txBody>
          </p:sp>
          <p:sp>
            <p:nvSpPr>
              <p:cNvPr id="15381" name="TextBox 73"/>
              <p:cNvSpPr txBox="1">
                <a:spLocks noChangeArrowheads="1"/>
              </p:cNvSpPr>
              <p:nvPr/>
            </p:nvSpPr>
            <p:spPr bwMode="auto">
              <a:xfrm>
                <a:off x="6875463" y="2743200"/>
                <a:ext cx="504825" cy="1016000"/>
              </a:xfrm>
              <a:prstGeom prst="rect">
                <a:avLst/>
              </a:prstGeom>
              <a:noFill/>
              <a:ln w="9525">
                <a:noFill/>
                <a:miter lim="800000"/>
                <a:headEnd/>
                <a:tailEnd/>
              </a:ln>
            </p:spPr>
            <p:txBody>
              <a:bodyPr>
                <a:spAutoFit/>
              </a:bodyPr>
              <a:lstStyle/>
              <a:p>
                <a:r>
                  <a:rPr lang="en-GB" sz="6000" b="1" dirty="0">
                    <a:solidFill>
                      <a:srgbClr val="00628E"/>
                    </a:solidFill>
                  </a:rPr>
                  <a:t>2</a:t>
                </a:r>
              </a:p>
            </p:txBody>
          </p:sp>
        </p:grpSp>
      </p:grpSp>
      <p:grpSp>
        <p:nvGrpSpPr>
          <p:cNvPr id="19" name="Group 86"/>
          <p:cNvGrpSpPr>
            <a:grpSpLocks/>
          </p:cNvGrpSpPr>
          <p:nvPr/>
        </p:nvGrpSpPr>
        <p:grpSpPr bwMode="auto">
          <a:xfrm>
            <a:off x="827088" y="3932238"/>
            <a:ext cx="1439862" cy="1081087"/>
            <a:chOff x="827088" y="1700213"/>
            <a:chExt cx="1440408" cy="1080715"/>
          </a:xfrm>
        </p:grpSpPr>
        <p:grpSp>
          <p:nvGrpSpPr>
            <p:cNvPr id="20" name="Group 14"/>
            <p:cNvGrpSpPr>
              <a:grpSpLocks/>
            </p:cNvGrpSpPr>
            <p:nvPr/>
          </p:nvGrpSpPr>
          <p:grpSpPr bwMode="auto">
            <a:xfrm>
              <a:off x="827088" y="1700213"/>
              <a:ext cx="431800" cy="433387"/>
              <a:chOff x="1691680" y="2348880"/>
              <a:chExt cx="432048" cy="432048"/>
            </a:xfrm>
          </p:grpSpPr>
          <p:sp>
            <p:nvSpPr>
              <p:cNvPr id="15393" name="Oval 15"/>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4" name="TextBox 16"/>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21" name="Group 17"/>
            <p:cNvGrpSpPr>
              <a:grpSpLocks/>
            </p:cNvGrpSpPr>
            <p:nvPr/>
          </p:nvGrpSpPr>
          <p:grpSpPr bwMode="auto">
            <a:xfrm>
              <a:off x="1835696" y="2277120"/>
              <a:ext cx="431800" cy="431800"/>
              <a:chOff x="1691680" y="2348880"/>
              <a:chExt cx="432048" cy="432048"/>
            </a:xfrm>
          </p:grpSpPr>
          <p:sp>
            <p:nvSpPr>
              <p:cNvPr id="15391" name="Oval 18"/>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2" name="TextBox 19"/>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22" name="Group 20"/>
            <p:cNvGrpSpPr>
              <a:grpSpLocks/>
            </p:cNvGrpSpPr>
            <p:nvPr/>
          </p:nvGrpSpPr>
          <p:grpSpPr bwMode="auto">
            <a:xfrm>
              <a:off x="1475656" y="1701056"/>
              <a:ext cx="431800" cy="431800"/>
              <a:chOff x="1691680" y="2348880"/>
              <a:chExt cx="432048" cy="432048"/>
            </a:xfrm>
          </p:grpSpPr>
          <p:sp>
            <p:nvSpPr>
              <p:cNvPr id="15389" name="Oval 21"/>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90" name="TextBox 22"/>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23" name="Group 26"/>
            <p:cNvGrpSpPr>
              <a:grpSpLocks/>
            </p:cNvGrpSpPr>
            <p:nvPr/>
          </p:nvGrpSpPr>
          <p:grpSpPr bwMode="auto">
            <a:xfrm>
              <a:off x="1115616" y="2349128"/>
              <a:ext cx="431800" cy="431800"/>
              <a:chOff x="1691680" y="2348880"/>
              <a:chExt cx="432048" cy="432048"/>
            </a:xfrm>
          </p:grpSpPr>
          <p:sp>
            <p:nvSpPr>
              <p:cNvPr id="15387" name="Oval 2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15388" name="TextBox 2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sp>
        <p:nvSpPr>
          <p:cNvPr id="24" name="TextBox 23"/>
          <p:cNvSpPr txBox="1"/>
          <p:nvPr/>
        </p:nvSpPr>
        <p:spPr>
          <a:xfrm>
            <a:off x="467544" y="0"/>
            <a:ext cx="4825181" cy="584775"/>
          </a:xfrm>
          <a:prstGeom prst="rect">
            <a:avLst/>
          </a:prstGeom>
          <a:noFill/>
        </p:spPr>
        <p:txBody>
          <a:bodyPr wrap="square" rtlCol="0">
            <a:spAutoFit/>
          </a:bodyPr>
          <a:lstStyle/>
          <a:p>
            <a:r>
              <a:rPr lang="en-GB" sz="3200" dirty="0"/>
              <a:t>With regrouping</a:t>
            </a:r>
            <a:endParaRPr lang="en-GB" dirty="0"/>
          </a:p>
        </p:txBody>
      </p:sp>
      <p:grpSp>
        <p:nvGrpSpPr>
          <p:cNvPr id="75" name="Group 11"/>
          <p:cNvGrpSpPr>
            <a:grpSpLocks/>
          </p:cNvGrpSpPr>
          <p:nvPr/>
        </p:nvGrpSpPr>
        <p:grpSpPr bwMode="auto">
          <a:xfrm>
            <a:off x="2406897" y="4949673"/>
            <a:ext cx="431800" cy="431800"/>
            <a:chOff x="1691680" y="2348880"/>
            <a:chExt cx="432048" cy="432048"/>
          </a:xfrm>
        </p:grpSpPr>
        <p:sp>
          <p:nvSpPr>
            <p:cNvPr id="76"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77"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sp>
        <p:nvSpPr>
          <p:cNvPr id="25" name="TextBox 24"/>
          <p:cNvSpPr txBox="1"/>
          <p:nvPr/>
        </p:nvSpPr>
        <p:spPr>
          <a:xfrm>
            <a:off x="5940152" y="1125538"/>
            <a:ext cx="2376264" cy="1200329"/>
          </a:xfrm>
          <a:prstGeom prst="rect">
            <a:avLst/>
          </a:prstGeom>
          <a:noFill/>
        </p:spPr>
        <p:txBody>
          <a:bodyPr wrap="square" rtlCol="0">
            <a:spAutoFit/>
          </a:bodyPr>
          <a:lstStyle/>
          <a:p>
            <a:r>
              <a:rPr lang="en-GB" sz="2400" dirty="0"/>
              <a:t>20 + 5</a:t>
            </a:r>
          </a:p>
          <a:p>
            <a:r>
              <a:rPr lang="en-GB" sz="2400" u="sng" dirty="0"/>
              <a:t>40 + 7</a:t>
            </a:r>
          </a:p>
          <a:p>
            <a:r>
              <a:rPr lang="en-GB" sz="2400" u="sng" dirty="0"/>
              <a:t>60 + 12</a:t>
            </a:r>
            <a:r>
              <a:rPr lang="en-GB" sz="2400" dirty="0"/>
              <a:t>   =  72</a:t>
            </a:r>
          </a:p>
        </p:txBody>
      </p:sp>
      <p:sp>
        <p:nvSpPr>
          <p:cNvPr id="26" name="TextBox 25"/>
          <p:cNvSpPr txBox="1"/>
          <p:nvPr/>
        </p:nvSpPr>
        <p:spPr>
          <a:xfrm>
            <a:off x="6875463" y="4822606"/>
            <a:ext cx="1081087" cy="584775"/>
          </a:xfrm>
          <a:prstGeom prst="rect">
            <a:avLst/>
          </a:prstGeom>
          <a:noFill/>
        </p:spPr>
        <p:txBody>
          <a:bodyPr wrap="square" rtlCol="0">
            <a:spAutoFit/>
          </a:bodyPr>
          <a:lstStyle/>
          <a:p>
            <a:r>
              <a:rPr lang="en-GB" sz="3200" dirty="0"/>
              <a:t>7   2</a:t>
            </a:r>
            <a:endParaRPr lang="en-GB" dirty="0"/>
          </a:p>
        </p:txBody>
      </p:sp>
      <p:sp>
        <p:nvSpPr>
          <p:cNvPr id="27" name="TextBox 26"/>
          <p:cNvSpPr txBox="1"/>
          <p:nvPr/>
        </p:nvSpPr>
        <p:spPr>
          <a:xfrm>
            <a:off x="6970401" y="5589588"/>
            <a:ext cx="504507" cy="369332"/>
          </a:xfrm>
          <a:prstGeom prst="rect">
            <a:avLst/>
          </a:prstGeom>
          <a:noFill/>
        </p:spPr>
        <p:txBody>
          <a:bodyPr wrap="square" rtlCol="0">
            <a:spAutoFit/>
          </a:bodyPr>
          <a:lstStyle/>
          <a:p>
            <a:r>
              <a:rPr lang="en-GB" dirty="0"/>
              <a:t>1</a:t>
            </a:r>
          </a:p>
        </p:txBody>
      </p:sp>
      <p:sp>
        <p:nvSpPr>
          <p:cNvPr id="51" name="TextBox 50"/>
          <p:cNvSpPr txBox="1"/>
          <p:nvPr/>
        </p:nvSpPr>
        <p:spPr>
          <a:xfrm>
            <a:off x="1331640" y="6036130"/>
            <a:ext cx="3960440" cy="707886"/>
          </a:xfrm>
          <a:prstGeom prst="rect">
            <a:avLst/>
          </a:prstGeom>
          <a:noFill/>
        </p:spPr>
        <p:txBody>
          <a:bodyPr wrap="square" rtlCol="0">
            <a:spAutoFit/>
          </a:bodyPr>
          <a:lstStyle/>
          <a:p>
            <a:r>
              <a:rPr lang="en-GB" sz="4000" dirty="0"/>
              <a:t>70               2</a:t>
            </a:r>
            <a:endParaRPr lang="en-GB" dirty="0"/>
          </a:p>
        </p:txBody>
      </p:sp>
      <p:sp>
        <p:nvSpPr>
          <p:cNvPr id="5" name="TextBox 4"/>
          <p:cNvSpPr txBox="1"/>
          <p:nvPr/>
        </p:nvSpPr>
        <p:spPr>
          <a:xfrm>
            <a:off x="5554749" y="5774254"/>
            <a:ext cx="3564964" cy="923330"/>
          </a:xfrm>
          <a:prstGeom prst="rect">
            <a:avLst/>
          </a:prstGeom>
          <a:noFill/>
        </p:spPr>
        <p:txBody>
          <a:bodyPr wrap="square" rtlCol="0">
            <a:spAutoFit/>
          </a:bodyPr>
          <a:lstStyle/>
          <a:p>
            <a:r>
              <a:rPr lang="en-GB" dirty="0">
                <a:solidFill>
                  <a:srgbClr val="FF0000"/>
                </a:solidFill>
              </a:rPr>
              <a:t>Let’s have a </a:t>
            </a:r>
            <a:r>
              <a:rPr lang="en-GB" dirty="0" smtClean="0">
                <a:solidFill>
                  <a:srgbClr val="FF0000"/>
                </a:solidFill>
              </a:rPr>
              <a:t>go – either using </a:t>
            </a:r>
            <a:r>
              <a:rPr lang="en-GB" dirty="0" err="1" smtClean="0">
                <a:solidFill>
                  <a:srgbClr val="FF0000"/>
                </a:solidFill>
              </a:rPr>
              <a:t>diennes</a:t>
            </a:r>
            <a:r>
              <a:rPr lang="en-GB" dirty="0" smtClean="0">
                <a:solidFill>
                  <a:srgbClr val="FF0000"/>
                </a:solidFill>
              </a:rPr>
              <a:t> or PV counters</a:t>
            </a:r>
          </a:p>
          <a:p>
            <a:r>
              <a:rPr lang="en-GB" dirty="0" smtClean="0">
                <a:solidFill>
                  <a:srgbClr val="FF0000"/>
                </a:solidFill>
              </a:rPr>
              <a:t>27 + 34</a:t>
            </a:r>
            <a:endParaRPr lang="en-GB" dirty="0">
              <a:solidFill>
                <a:srgbClr val="FF0000"/>
              </a:solidFill>
            </a:endParaRPr>
          </a:p>
        </p:txBody>
      </p:sp>
    </p:spTree>
    <p:extLst>
      <p:ext uri="{BB962C8B-B14F-4D97-AF65-F5344CB8AC3E}">
        <p14:creationId xmlns:p14="http://schemas.microsoft.com/office/powerpoint/2010/main" val="269303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87350"/>
            <a:ext cx="7543800" cy="1295400"/>
          </a:xfrm>
        </p:spPr>
        <p:txBody>
          <a:bodyPr/>
          <a:lstStyle/>
          <a:p>
            <a:pPr eaLnBrk="1" hangingPunct="1"/>
            <a:r>
              <a:rPr lang="en-GB" altLang="en-US" dirty="0">
                <a:solidFill>
                  <a:srgbClr val="FF0000"/>
                </a:solidFill>
              </a:rPr>
              <a:t>Expectations - Year 3 &amp; 4</a:t>
            </a:r>
          </a:p>
        </p:txBody>
      </p:sp>
      <p:sp>
        <p:nvSpPr>
          <p:cNvPr id="7171" name="Rectangle 3"/>
          <p:cNvSpPr>
            <a:spLocks noGrp="1" noChangeArrowheads="1"/>
          </p:cNvSpPr>
          <p:nvPr>
            <p:ph type="body" sz="half" idx="1"/>
          </p:nvPr>
        </p:nvSpPr>
        <p:spPr>
          <a:xfrm>
            <a:off x="539750" y="1700808"/>
            <a:ext cx="6769100" cy="2880717"/>
          </a:xfrm>
        </p:spPr>
        <p:txBody>
          <a:bodyPr/>
          <a:lstStyle/>
          <a:p>
            <a:pPr eaLnBrk="1" hangingPunct="1"/>
            <a:r>
              <a:rPr lang="en-GB" altLang="en-US" sz="2200" dirty="0"/>
              <a:t>Column method – up to 4 digits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01" y="2564904"/>
            <a:ext cx="2376488" cy="30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51157" y="6165304"/>
            <a:ext cx="1975862" cy="646331"/>
          </a:xfrm>
          <a:prstGeom prst="rect">
            <a:avLst/>
          </a:prstGeom>
        </p:spPr>
        <p:txBody>
          <a:bodyPr wrap="none">
            <a:spAutoFit/>
          </a:bodyPr>
          <a:lstStyle/>
          <a:p>
            <a:r>
              <a:rPr lang="en-US" altLang="en-US" dirty="0">
                <a:solidFill>
                  <a:srgbClr val="FF0000"/>
                </a:solidFill>
              </a:rPr>
              <a:t>Let’s have a go</a:t>
            </a:r>
            <a:r>
              <a:rPr lang="en-US" altLang="en-US" dirty="0" smtClean="0">
                <a:solidFill>
                  <a:srgbClr val="FF0000"/>
                </a:solidFill>
              </a:rPr>
              <a:t>…</a:t>
            </a:r>
          </a:p>
          <a:p>
            <a:r>
              <a:rPr lang="en-US" altLang="en-US" dirty="0" smtClean="0">
                <a:solidFill>
                  <a:srgbClr val="FF0000"/>
                </a:solidFill>
              </a:rPr>
              <a:t>687 + 594</a:t>
            </a:r>
            <a:endParaRPr lang="en-US" altLang="en-US" dirty="0">
              <a:solidFill>
                <a:srgbClr val="FF0000"/>
              </a:solidFill>
            </a:endParaRPr>
          </a:p>
        </p:txBody>
      </p:sp>
      <p:pic>
        <p:nvPicPr>
          <p:cNvPr id="3" name="Picture 2"/>
          <p:cNvPicPr>
            <a:picLocks noChangeAspect="1"/>
          </p:cNvPicPr>
          <p:nvPr/>
        </p:nvPicPr>
        <p:blipFill>
          <a:blip r:embed="rId4"/>
          <a:stretch>
            <a:fillRect/>
          </a:stretch>
        </p:blipFill>
        <p:spPr>
          <a:xfrm>
            <a:off x="3760666" y="2718645"/>
            <a:ext cx="5361905" cy="2390476"/>
          </a:xfrm>
          <a:prstGeom prst="rect">
            <a:avLst/>
          </a:prstGeom>
        </p:spPr>
      </p:pic>
    </p:spTree>
    <p:extLst>
      <p:ext uri="{BB962C8B-B14F-4D97-AF65-F5344CB8AC3E}">
        <p14:creationId xmlns:p14="http://schemas.microsoft.com/office/powerpoint/2010/main" val="37949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87350"/>
            <a:ext cx="7543800" cy="1295400"/>
          </a:xfrm>
        </p:spPr>
        <p:txBody>
          <a:bodyPr/>
          <a:lstStyle/>
          <a:p>
            <a:pPr eaLnBrk="1" hangingPunct="1"/>
            <a:r>
              <a:rPr lang="en-GB" altLang="en-US" dirty="0">
                <a:solidFill>
                  <a:srgbClr val="FF0000"/>
                </a:solidFill>
              </a:rPr>
              <a:t>Expectations - Year 5 &amp; 6</a:t>
            </a:r>
          </a:p>
        </p:txBody>
      </p:sp>
      <p:sp>
        <p:nvSpPr>
          <p:cNvPr id="7171" name="Rectangle 3"/>
          <p:cNvSpPr>
            <a:spLocks noGrp="1" noChangeArrowheads="1"/>
          </p:cNvSpPr>
          <p:nvPr>
            <p:ph type="body" sz="half" idx="1"/>
          </p:nvPr>
        </p:nvSpPr>
        <p:spPr>
          <a:xfrm>
            <a:off x="539750" y="1700808"/>
            <a:ext cx="6769100" cy="2880717"/>
          </a:xfrm>
        </p:spPr>
        <p:txBody>
          <a:bodyPr/>
          <a:lstStyle/>
          <a:p>
            <a:pPr eaLnBrk="1" hangingPunct="1"/>
            <a:r>
              <a:rPr lang="en-GB" altLang="en-US" sz="2200" dirty="0"/>
              <a:t>Column method – up to 3 decimal places</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860032" y="3212976"/>
            <a:ext cx="3882302" cy="2780506"/>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99592" y="3429000"/>
            <a:ext cx="3384376" cy="1584176"/>
          </a:xfrm>
          <a:prstGeom prst="rect">
            <a:avLst/>
          </a:prstGeom>
        </p:spPr>
      </p:pic>
      <p:sp>
        <p:nvSpPr>
          <p:cNvPr id="2" name="TextBox 1"/>
          <p:cNvSpPr txBox="1"/>
          <p:nvPr/>
        </p:nvSpPr>
        <p:spPr>
          <a:xfrm>
            <a:off x="6660232" y="6093296"/>
            <a:ext cx="2340260" cy="923330"/>
          </a:xfrm>
          <a:prstGeom prst="rect">
            <a:avLst/>
          </a:prstGeom>
          <a:noFill/>
        </p:spPr>
        <p:txBody>
          <a:bodyPr wrap="square" rtlCol="0">
            <a:spAutoFit/>
          </a:bodyPr>
          <a:lstStyle/>
          <a:p>
            <a:r>
              <a:rPr lang="en-US" altLang="en-US" dirty="0">
                <a:solidFill>
                  <a:srgbClr val="FF0000"/>
                </a:solidFill>
              </a:rPr>
              <a:t>Let’s have a go</a:t>
            </a:r>
            <a:r>
              <a:rPr lang="en-US" altLang="en-US" dirty="0" smtClean="0">
                <a:solidFill>
                  <a:srgbClr val="FF0000"/>
                </a:solidFill>
              </a:rPr>
              <a:t>…</a:t>
            </a:r>
          </a:p>
          <a:p>
            <a:r>
              <a:rPr lang="en-US" altLang="en-US" dirty="0" smtClean="0">
                <a:solidFill>
                  <a:srgbClr val="FF0000"/>
                </a:solidFill>
              </a:rPr>
              <a:t>62.5 + 387.928</a:t>
            </a:r>
            <a:endParaRPr lang="en-US" altLang="en-US" dirty="0">
              <a:solidFill>
                <a:srgbClr val="FF0000"/>
              </a:solidFill>
            </a:endParaRPr>
          </a:p>
          <a:p>
            <a:endParaRPr lang="en-GB" dirty="0"/>
          </a:p>
        </p:txBody>
      </p:sp>
    </p:spTree>
    <p:extLst>
      <p:ext uri="{BB962C8B-B14F-4D97-AF65-F5344CB8AC3E}">
        <p14:creationId xmlns:p14="http://schemas.microsoft.com/office/powerpoint/2010/main" val="1492190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273"/>
            <a:ext cx="72703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7200800" cy="4255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22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273"/>
            <a:ext cx="72703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48" y="1483417"/>
            <a:ext cx="3625180" cy="484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17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5363" name="Text Box 3"/>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5364" name="Text Box 4"/>
          <p:cNvSpPr txBox="1">
            <a:spLocks noChangeArrowheads="1"/>
          </p:cNvSpPr>
          <p:nvPr/>
        </p:nvSpPr>
        <p:spPr bwMode="auto">
          <a:xfrm>
            <a:off x="457200" y="1524000"/>
            <a:ext cx="83820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Consider</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21 – 3 =</a:t>
            </a:r>
          </a:p>
        </p:txBody>
      </p:sp>
      <p:sp>
        <p:nvSpPr>
          <p:cNvPr id="15365" name="Rectangle 5"/>
          <p:cNvSpPr>
            <a:spLocks noChangeArrowheads="1"/>
          </p:cNvSpPr>
          <p:nvPr/>
        </p:nvSpPr>
        <p:spPr bwMode="auto">
          <a:xfrm>
            <a:off x="457200" y="228600"/>
            <a:ext cx="7926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Looking at different ways of subtracting</a:t>
            </a:r>
          </a:p>
        </p:txBody>
      </p:sp>
      <p:pic>
        <p:nvPicPr>
          <p:cNvPr id="64518" name="Picture 6" descr="j00787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733800"/>
            <a:ext cx="1835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j00787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657600"/>
            <a:ext cx="1500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Line 8"/>
          <p:cNvSpPr>
            <a:spLocks noChangeShapeType="1"/>
          </p:cNvSpPr>
          <p:nvPr/>
        </p:nvSpPr>
        <p:spPr bwMode="auto">
          <a:xfrm flipV="1">
            <a:off x="611188" y="4005263"/>
            <a:ext cx="0" cy="2016125"/>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64521" name="Line 9"/>
          <p:cNvSpPr>
            <a:spLocks noChangeShapeType="1"/>
          </p:cNvSpPr>
          <p:nvPr/>
        </p:nvSpPr>
        <p:spPr bwMode="auto">
          <a:xfrm>
            <a:off x="8101013" y="3933825"/>
            <a:ext cx="0" cy="208915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2461970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dissolve">
                                      <p:cBhvr>
                                        <p:cTn id="7" dur="500"/>
                                        <p:tgtEl>
                                          <p:spTgt spid="64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dissolve">
                                      <p:cBhvr>
                                        <p:cTn id="12" dur="500"/>
                                        <p:tgtEl>
                                          <p:spTgt spid="645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dissolve">
                                      <p:cBhvr>
                                        <p:cTn id="17" dur="500"/>
                                        <p:tgtEl>
                                          <p:spTgt spid="645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521"/>
                                        </p:tgtEl>
                                        <p:attrNameLst>
                                          <p:attrName>style.visibility</p:attrName>
                                        </p:attrNameLst>
                                      </p:cBhvr>
                                      <p:to>
                                        <p:strVal val="visible"/>
                                      </p:to>
                                    </p:set>
                                    <p:animEffect transition="in" filter="dissolve">
                                      <p:cBhvr>
                                        <p:cTn id="22" dur="5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nimBg="1"/>
      <p:bldP spid="645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0483" name="Text Box 3"/>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0484" name="Text Box 4"/>
          <p:cNvSpPr txBox="1">
            <a:spLocks noChangeArrowheads="1"/>
          </p:cNvSpPr>
          <p:nvPr/>
        </p:nvSpPr>
        <p:spPr bwMode="auto">
          <a:xfrm>
            <a:off x="228600" y="-11430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20485" name="Oval 5"/>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86" name="Oval 6"/>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87" name="Oval 7"/>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88" name="Oval 8"/>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89" name="Oval 9"/>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0" name="Oval 10"/>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1" name="Oval 11"/>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2" name="Oval 12"/>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3" name="Oval 13"/>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4" name="Oval 14"/>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5" name="Oval 15"/>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6" name="Oval 16"/>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7" name="Oval 17"/>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8" name="Oval 18"/>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499" name="Oval 19"/>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0" name="Oval 20"/>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1" name="Oval 21"/>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2" name="Oval 22"/>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3" name="Oval 23"/>
          <p:cNvSpPr>
            <a:spLocks noChangeArrowheads="1"/>
          </p:cNvSpPr>
          <p:nvPr/>
        </p:nvSpPr>
        <p:spPr bwMode="auto">
          <a:xfrm>
            <a:off x="731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4" name="Oval 24"/>
          <p:cNvSpPr>
            <a:spLocks noChangeArrowheads="1"/>
          </p:cNvSpPr>
          <p:nvPr/>
        </p:nvSpPr>
        <p:spPr bwMode="auto">
          <a:xfrm>
            <a:off x="769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5" name="Oval 25"/>
          <p:cNvSpPr>
            <a:spLocks noChangeArrowheads="1"/>
          </p:cNvSpPr>
          <p:nvPr/>
        </p:nvSpPr>
        <p:spPr bwMode="auto">
          <a:xfrm>
            <a:off x="807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0506" name="Text Box 26"/>
          <p:cNvSpPr txBox="1">
            <a:spLocks noChangeArrowheads="1"/>
          </p:cNvSpPr>
          <p:nvPr/>
        </p:nvSpPr>
        <p:spPr bwMode="auto">
          <a:xfrm>
            <a:off x="457200" y="1828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3 =         </a:t>
            </a:r>
          </a:p>
        </p:txBody>
      </p:sp>
      <p:sp>
        <p:nvSpPr>
          <p:cNvPr id="20507" name="Text Box 27"/>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0508" name="Text Box 28"/>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0510" name="Text Box 30"/>
          <p:cNvSpPr txBox="1">
            <a:spLocks noChangeArrowheads="1"/>
          </p:cNvSpPr>
          <p:nvPr/>
        </p:nvSpPr>
        <p:spPr bwMode="auto">
          <a:xfrm>
            <a:off x="457200" y="914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dirty="0">
                <a:solidFill>
                  <a:srgbClr val="00FFCC"/>
                </a:solidFill>
                <a:latin typeface="Comic Sans MS" pitchFamily="66" charset="0"/>
              </a:rPr>
              <a:t>Taking away</a:t>
            </a:r>
          </a:p>
        </p:txBody>
      </p:sp>
    </p:spTree>
    <p:extLst>
      <p:ext uri="{BB962C8B-B14F-4D97-AF65-F5344CB8AC3E}">
        <p14:creationId xmlns:p14="http://schemas.microsoft.com/office/powerpoint/2010/main" val="86885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1507" name="Text Box 3"/>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1508" name="Oval 4"/>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09" name="Oval 5"/>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0" name="Oval 6"/>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1" name="Oval 7"/>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2" name="Oval 8"/>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3" name="Oval 9"/>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4" name="Oval 10"/>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5" name="Oval 11"/>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6" name="Oval 12"/>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7" name="Oval 13"/>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8" name="Oval 14"/>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19" name="Oval 15"/>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0" name="Oval 16"/>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1" name="Oval 17"/>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2" name="Oval 18"/>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3" name="Oval 19"/>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4" name="Oval 20"/>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5" name="Oval 21"/>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6" name="Oval 22"/>
          <p:cNvSpPr>
            <a:spLocks noChangeArrowheads="1"/>
          </p:cNvSpPr>
          <p:nvPr/>
        </p:nvSpPr>
        <p:spPr bwMode="auto">
          <a:xfrm>
            <a:off x="731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7" name="Oval 23"/>
          <p:cNvSpPr>
            <a:spLocks noChangeArrowheads="1"/>
          </p:cNvSpPr>
          <p:nvPr/>
        </p:nvSpPr>
        <p:spPr bwMode="auto">
          <a:xfrm>
            <a:off x="769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8" name="Oval 24"/>
          <p:cNvSpPr>
            <a:spLocks noChangeArrowheads="1"/>
          </p:cNvSpPr>
          <p:nvPr/>
        </p:nvSpPr>
        <p:spPr bwMode="auto">
          <a:xfrm>
            <a:off x="8229600" y="4114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1529" name="Text Box 25"/>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1530" name="Text Box 26"/>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1531" name="Text Box 27"/>
          <p:cNvSpPr txBox="1">
            <a:spLocks noChangeArrowheads="1"/>
          </p:cNvSpPr>
          <p:nvPr/>
        </p:nvSpPr>
        <p:spPr bwMode="auto">
          <a:xfrm>
            <a:off x="457200" y="1828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3 =         </a:t>
            </a:r>
          </a:p>
        </p:txBody>
      </p:sp>
      <p:sp>
        <p:nvSpPr>
          <p:cNvPr id="21532" name="Text Box 28"/>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1533" name="Text Box 29"/>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Tree>
    <p:extLst>
      <p:ext uri="{BB962C8B-B14F-4D97-AF65-F5344CB8AC3E}">
        <p14:creationId xmlns:p14="http://schemas.microsoft.com/office/powerpoint/2010/main" val="3006931796"/>
      </p:ext>
    </p:extLst>
  </p:cSld>
  <p:clrMapOvr>
    <a:masterClrMapping/>
  </p:clrMapOvr>
  <p:transition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2051050" y="1773238"/>
            <a:ext cx="360363" cy="457200"/>
          </a:xfrm>
          <a:prstGeom prst="rect">
            <a:avLst/>
          </a:prstGeom>
          <a:noFill/>
          <a:ln w="9525">
            <a:noFill/>
            <a:miter lim="800000"/>
            <a:headEnd/>
            <a:tailEnd/>
          </a:ln>
        </p:spPr>
        <p:txBody>
          <a:bodyPr>
            <a:spAutoFit/>
          </a:bodyPr>
          <a:lstStyle/>
          <a:p>
            <a:pPr eaLnBrk="0" hangingPunct="0">
              <a:spcBef>
                <a:spcPct val="50000"/>
              </a:spcBef>
            </a:pPr>
            <a:r>
              <a:rPr lang="en-GB" sz="2400" b="1">
                <a:solidFill>
                  <a:srgbClr val="00628C"/>
                </a:solidFill>
                <a:ea typeface="ヒラギノ角ゴ Pro W3"/>
                <a:cs typeface="ヒラギノ角ゴ Pro W3"/>
              </a:rPr>
              <a:t>5</a:t>
            </a:r>
          </a:p>
        </p:txBody>
      </p:sp>
      <p:sp>
        <p:nvSpPr>
          <p:cNvPr id="158723" name="Text Box 3"/>
          <p:cNvSpPr txBox="1">
            <a:spLocks noChangeArrowheads="1"/>
          </p:cNvSpPr>
          <p:nvPr/>
        </p:nvSpPr>
        <p:spPr bwMode="auto">
          <a:xfrm>
            <a:off x="3995738" y="1773238"/>
            <a:ext cx="360362" cy="457200"/>
          </a:xfrm>
          <a:prstGeom prst="rect">
            <a:avLst/>
          </a:prstGeom>
          <a:noFill/>
          <a:ln w="9525">
            <a:noFill/>
            <a:miter lim="800000"/>
            <a:headEnd/>
            <a:tailEnd/>
          </a:ln>
        </p:spPr>
        <p:txBody>
          <a:bodyPr>
            <a:spAutoFit/>
          </a:bodyPr>
          <a:lstStyle/>
          <a:p>
            <a:pPr eaLnBrk="0" hangingPunct="0">
              <a:spcBef>
                <a:spcPct val="50000"/>
              </a:spcBef>
            </a:pPr>
            <a:r>
              <a:rPr lang="en-GB" sz="2400" b="1">
                <a:solidFill>
                  <a:srgbClr val="00628C"/>
                </a:solidFill>
                <a:ea typeface="ヒラギノ角ゴ Pro W3"/>
                <a:cs typeface="ヒラギノ角ゴ Pro W3"/>
              </a:rPr>
              <a:t>7</a:t>
            </a:r>
          </a:p>
        </p:txBody>
      </p:sp>
      <p:grpSp>
        <p:nvGrpSpPr>
          <p:cNvPr id="2" name="Group 4"/>
          <p:cNvGrpSpPr>
            <a:grpSpLocks/>
          </p:cNvGrpSpPr>
          <p:nvPr/>
        </p:nvGrpSpPr>
        <p:grpSpPr bwMode="auto">
          <a:xfrm>
            <a:off x="1692275" y="1608138"/>
            <a:ext cx="1071563" cy="876300"/>
            <a:chOff x="1066" y="1421"/>
            <a:chExt cx="675" cy="552"/>
          </a:xfrm>
        </p:grpSpPr>
        <p:sp>
          <p:nvSpPr>
            <p:cNvPr id="103454" name="Oval 5"/>
            <p:cNvSpPr>
              <a:spLocks noChangeArrowheads="1"/>
            </p:cNvSpPr>
            <p:nvPr/>
          </p:nvSpPr>
          <p:spPr bwMode="auto">
            <a:xfrm>
              <a:off x="1311" y="1421"/>
              <a:ext cx="123" cy="12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55" name="Oval 6"/>
            <p:cNvSpPr>
              <a:spLocks noChangeArrowheads="1"/>
            </p:cNvSpPr>
            <p:nvPr/>
          </p:nvSpPr>
          <p:spPr bwMode="auto">
            <a:xfrm>
              <a:off x="1066" y="1850"/>
              <a:ext cx="123" cy="12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56" name="Oval 7"/>
            <p:cNvSpPr>
              <a:spLocks noChangeArrowheads="1"/>
            </p:cNvSpPr>
            <p:nvPr/>
          </p:nvSpPr>
          <p:spPr bwMode="auto">
            <a:xfrm>
              <a:off x="1067" y="1605"/>
              <a:ext cx="123" cy="12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57" name="Oval 8"/>
            <p:cNvSpPr>
              <a:spLocks noChangeArrowheads="1"/>
            </p:cNvSpPr>
            <p:nvPr/>
          </p:nvSpPr>
          <p:spPr bwMode="auto">
            <a:xfrm>
              <a:off x="1434" y="1850"/>
              <a:ext cx="123" cy="12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58" name="Oval 9"/>
            <p:cNvSpPr>
              <a:spLocks noChangeArrowheads="1"/>
            </p:cNvSpPr>
            <p:nvPr/>
          </p:nvSpPr>
          <p:spPr bwMode="auto">
            <a:xfrm>
              <a:off x="1618" y="1544"/>
              <a:ext cx="123" cy="123"/>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3" name="Group 10"/>
          <p:cNvGrpSpPr>
            <a:grpSpLocks/>
          </p:cNvGrpSpPr>
          <p:nvPr/>
        </p:nvGrpSpPr>
        <p:grpSpPr bwMode="auto">
          <a:xfrm>
            <a:off x="3563938" y="1412875"/>
            <a:ext cx="1655762" cy="1363663"/>
            <a:chOff x="2245" y="1298"/>
            <a:chExt cx="1043" cy="859"/>
          </a:xfrm>
        </p:grpSpPr>
        <p:sp>
          <p:nvSpPr>
            <p:cNvPr id="103447" name="Oval 11"/>
            <p:cNvSpPr>
              <a:spLocks noChangeArrowheads="1"/>
            </p:cNvSpPr>
            <p:nvPr/>
          </p:nvSpPr>
          <p:spPr bwMode="auto">
            <a:xfrm>
              <a:off x="2245" y="1482"/>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48" name="Oval 12"/>
            <p:cNvSpPr>
              <a:spLocks noChangeArrowheads="1"/>
            </p:cNvSpPr>
            <p:nvPr/>
          </p:nvSpPr>
          <p:spPr bwMode="auto">
            <a:xfrm>
              <a:off x="2798" y="1605"/>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49" name="Oval 13"/>
            <p:cNvSpPr>
              <a:spLocks noChangeArrowheads="1"/>
            </p:cNvSpPr>
            <p:nvPr/>
          </p:nvSpPr>
          <p:spPr bwMode="auto">
            <a:xfrm>
              <a:off x="2920" y="1298"/>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50" name="Oval 14"/>
            <p:cNvSpPr>
              <a:spLocks noChangeArrowheads="1"/>
            </p:cNvSpPr>
            <p:nvPr/>
          </p:nvSpPr>
          <p:spPr bwMode="auto">
            <a:xfrm>
              <a:off x="3165" y="1789"/>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51" name="Oval 15"/>
            <p:cNvSpPr>
              <a:spLocks noChangeArrowheads="1"/>
            </p:cNvSpPr>
            <p:nvPr/>
          </p:nvSpPr>
          <p:spPr bwMode="auto">
            <a:xfrm>
              <a:off x="2735" y="2034"/>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52" name="Oval 16"/>
            <p:cNvSpPr>
              <a:spLocks noChangeArrowheads="1"/>
            </p:cNvSpPr>
            <p:nvPr/>
          </p:nvSpPr>
          <p:spPr bwMode="auto">
            <a:xfrm>
              <a:off x="2551" y="1298"/>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53" name="Oval 17"/>
            <p:cNvSpPr>
              <a:spLocks noChangeArrowheads="1"/>
            </p:cNvSpPr>
            <p:nvPr/>
          </p:nvSpPr>
          <p:spPr bwMode="auto">
            <a:xfrm>
              <a:off x="2306" y="1789"/>
              <a:ext cx="123" cy="123"/>
            </a:xfrm>
            <a:prstGeom prst="ellipse">
              <a:avLst/>
            </a:prstGeom>
            <a:solidFill>
              <a:srgbClr val="FFCC99"/>
            </a:solidFill>
            <a:ln w="9525">
              <a:solidFill>
                <a:schemeClr val="tx1"/>
              </a:solidFill>
              <a:round/>
              <a:headEnd/>
              <a:tailEnd/>
            </a:ln>
          </p:spPr>
          <p:txBody>
            <a:bodyPr wrap="none" anchor="ctr"/>
            <a:lstStyle/>
            <a:p>
              <a:endParaRPr lang="en-US"/>
            </a:p>
          </p:txBody>
        </p:sp>
      </p:grpSp>
      <p:sp>
        <p:nvSpPr>
          <p:cNvPr id="158738" name="Rectangle 18"/>
          <p:cNvSpPr>
            <a:spLocks noChangeArrowheads="1"/>
          </p:cNvSpPr>
          <p:nvPr/>
        </p:nvSpPr>
        <p:spPr bwMode="auto">
          <a:xfrm>
            <a:off x="1547813" y="1268413"/>
            <a:ext cx="3744912" cy="1655762"/>
          </a:xfrm>
          <a:prstGeom prst="rect">
            <a:avLst/>
          </a:prstGeom>
          <a:solidFill>
            <a:schemeClr val="bg1"/>
          </a:solidFill>
          <a:ln w="9525">
            <a:noFill/>
            <a:miter lim="800000"/>
            <a:headEnd/>
            <a:tailEnd/>
          </a:ln>
        </p:spPr>
        <p:txBody>
          <a:bodyPr wrap="none" anchor="ctr"/>
          <a:lstStyle/>
          <a:p>
            <a:endParaRPr lang="en-US"/>
          </a:p>
        </p:txBody>
      </p:sp>
      <p:sp>
        <p:nvSpPr>
          <p:cNvPr id="103430" name="Rectangle 19"/>
          <p:cNvSpPr>
            <a:spLocks noGrp="1" noChangeArrowheads="1"/>
          </p:cNvSpPr>
          <p:nvPr>
            <p:ph type="title"/>
          </p:nvPr>
        </p:nvSpPr>
        <p:spPr>
          <a:xfrm>
            <a:off x="323850" y="44450"/>
            <a:ext cx="5832475" cy="638175"/>
          </a:xfrm>
        </p:spPr>
        <p:txBody>
          <a:bodyPr/>
          <a:lstStyle/>
          <a:p>
            <a:r>
              <a:rPr lang="en-GB" sz="3200"/>
              <a:t>Models for addition</a:t>
            </a:r>
          </a:p>
        </p:txBody>
      </p:sp>
      <p:sp>
        <p:nvSpPr>
          <p:cNvPr id="158740" name="Text Box 20"/>
          <p:cNvSpPr txBox="1">
            <a:spLocks noChangeArrowheads="1"/>
          </p:cNvSpPr>
          <p:nvPr/>
        </p:nvSpPr>
        <p:spPr bwMode="auto">
          <a:xfrm>
            <a:off x="323850" y="692150"/>
            <a:ext cx="5787162" cy="830997"/>
          </a:xfrm>
          <a:prstGeom prst="rect">
            <a:avLst/>
          </a:prstGeom>
          <a:noFill/>
          <a:ln w="9525">
            <a:noFill/>
            <a:miter lim="800000"/>
            <a:headEnd/>
            <a:tailEnd/>
          </a:ln>
        </p:spPr>
        <p:txBody>
          <a:bodyPr wrap="none">
            <a:spAutoFit/>
          </a:bodyPr>
          <a:lstStyle/>
          <a:p>
            <a:pPr eaLnBrk="0" hangingPunct="0"/>
            <a:r>
              <a:rPr lang="en-GB" sz="2400" b="1" dirty="0">
                <a:ea typeface="ヒラギノ角ゴ Pro W3"/>
                <a:cs typeface="ヒラギノ角ゴ Pro W3"/>
              </a:rPr>
              <a:t>Combining two parts to make a whole</a:t>
            </a:r>
            <a:r>
              <a:rPr lang="en-GB" sz="2400" dirty="0">
                <a:ea typeface="ヒラギノ角ゴ Pro W3"/>
                <a:cs typeface="ヒラギノ角ゴ Pro W3"/>
              </a:rPr>
              <a:t> </a:t>
            </a:r>
          </a:p>
          <a:p>
            <a:pPr eaLnBrk="0" hangingPunct="0"/>
            <a:r>
              <a:rPr lang="en-GB" sz="2400" dirty="0">
                <a:ea typeface="ヒラギノ角ゴ Pro W3"/>
                <a:cs typeface="ヒラギノ角ゴ Pro W3"/>
              </a:rPr>
              <a:t>(part, part whole)</a:t>
            </a:r>
            <a:endParaRPr lang="en-GB" sz="2400" b="1" dirty="0">
              <a:ea typeface="ヒラギノ角ゴ Pro W3"/>
              <a:cs typeface="ヒラギノ角ゴ Pro W3"/>
            </a:endParaRPr>
          </a:p>
        </p:txBody>
      </p:sp>
      <p:grpSp>
        <p:nvGrpSpPr>
          <p:cNvPr id="4" name="Group 21"/>
          <p:cNvGrpSpPr>
            <a:grpSpLocks/>
          </p:cNvGrpSpPr>
          <p:nvPr/>
        </p:nvGrpSpPr>
        <p:grpSpPr bwMode="auto">
          <a:xfrm>
            <a:off x="1740692" y="1754188"/>
            <a:ext cx="584200" cy="876300"/>
            <a:chOff x="3334" y="2467"/>
            <a:chExt cx="368" cy="552"/>
          </a:xfrm>
        </p:grpSpPr>
        <p:sp>
          <p:nvSpPr>
            <p:cNvPr id="103442" name="Oval 22"/>
            <p:cNvSpPr>
              <a:spLocks noChangeArrowheads="1"/>
            </p:cNvSpPr>
            <p:nvPr/>
          </p:nvSpPr>
          <p:spPr bwMode="auto">
            <a:xfrm>
              <a:off x="3579" y="2467"/>
              <a:ext cx="123" cy="12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3" name="Oval 23"/>
            <p:cNvSpPr>
              <a:spLocks noChangeArrowheads="1"/>
            </p:cNvSpPr>
            <p:nvPr/>
          </p:nvSpPr>
          <p:spPr bwMode="auto">
            <a:xfrm>
              <a:off x="3334" y="2896"/>
              <a:ext cx="123" cy="12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3444" name="Oval 24"/>
            <p:cNvSpPr>
              <a:spLocks noChangeArrowheads="1"/>
            </p:cNvSpPr>
            <p:nvPr/>
          </p:nvSpPr>
          <p:spPr bwMode="auto">
            <a:xfrm>
              <a:off x="3335" y="2651"/>
              <a:ext cx="123" cy="123"/>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5" name="Group 27"/>
          <p:cNvGrpSpPr>
            <a:grpSpLocks/>
          </p:cNvGrpSpPr>
          <p:nvPr/>
        </p:nvGrpSpPr>
        <p:grpSpPr bwMode="auto">
          <a:xfrm>
            <a:off x="3563940" y="1708149"/>
            <a:ext cx="292100" cy="682625"/>
            <a:chOff x="4513" y="2528"/>
            <a:chExt cx="184" cy="430"/>
          </a:xfrm>
        </p:grpSpPr>
        <p:sp>
          <p:nvSpPr>
            <p:cNvPr id="103435" name="Oval 28"/>
            <p:cNvSpPr>
              <a:spLocks noChangeArrowheads="1"/>
            </p:cNvSpPr>
            <p:nvPr/>
          </p:nvSpPr>
          <p:spPr bwMode="auto">
            <a:xfrm>
              <a:off x="4513" y="2528"/>
              <a:ext cx="123" cy="123"/>
            </a:xfrm>
            <a:prstGeom prst="ellipse">
              <a:avLst/>
            </a:prstGeom>
            <a:solidFill>
              <a:srgbClr val="FFCC99"/>
            </a:solidFill>
            <a:ln w="9525">
              <a:solidFill>
                <a:schemeClr val="tx1"/>
              </a:solidFill>
              <a:round/>
              <a:headEnd/>
              <a:tailEnd/>
            </a:ln>
          </p:spPr>
          <p:txBody>
            <a:bodyPr wrap="none" anchor="ctr"/>
            <a:lstStyle/>
            <a:p>
              <a:endParaRPr lang="en-US"/>
            </a:p>
          </p:txBody>
        </p:sp>
        <p:sp>
          <p:nvSpPr>
            <p:cNvPr id="103441" name="Oval 34"/>
            <p:cNvSpPr>
              <a:spLocks noChangeArrowheads="1"/>
            </p:cNvSpPr>
            <p:nvPr/>
          </p:nvSpPr>
          <p:spPr bwMode="auto">
            <a:xfrm>
              <a:off x="4574" y="2835"/>
              <a:ext cx="123" cy="123"/>
            </a:xfrm>
            <a:prstGeom prst="ellipse">
              <a:avLst/>
            </a:prstGeom>
            <a:solidFill>
              <a:srgbClr val="FFCC99"/>
            </a:solidFill>
            <a:ln w="9525">
              <a:solidFill>
                <a:schemeClr val="tx1"/>
              </a:solidFill>
              <a:round/>
              <a:headEnd/>
              <a:tailEnd/>
            </a:ln>
          </p:spPr>
          <p:txBody>
            <a:bodyPr wrap="none" anchor="ctr"/>
            <a:lstStyle/>
            <a:p>
              <a:endParaRPr lang="en-US"/>
            </a:p>
          </p:txBody>
        </p:sp>
      </p:grpSp>
      <p:pic>
        <p:nvPicPr>
          <p:cNvPr id="36" name="Picture 35" descr="Image result for part whole model"/>
          <p:cNvPicPr/>
          <p:nvPr/>
        </p:nvPicPr>
        <p:blipFill>
          <a:blip r:embed="rId3">
            <a:extLst>
              <a:ext uri="{28A0092B-C50C-407E-A947-70E740481C1C}">
                <a14:useLocalDpi xmlns:a14="http://schemas.microsoft.com/office/drawing/2010/main" val="0"/>
              </a:ext>
            </a:extLst>
          </a:blip>
          <a:srcRect/>
          <a:stretch>
            <a:fillRect/>
          </a:stretch>
        </p:blipFill>
        <p:spPr bwMode="auto">
          <a:xfrm>
            <a:off x="1253979" y="3717032"/>
            <a:ext cx="2795734" cy="2376264"/>
          </a:xfrm>
          <a:prstGeom prst="rect">
            <a:avLst/>
          </a:prstGeom>
          <a:noFill/>
          <a:ln>
            <a:noFill/>
          </a:ln>
        </p:spPr>
      </p:pic>
      <p:sp>
        <p:nvSpPr>
          <p:cNvPr id="6" name="Rectangle 5"/>
          <p:cNvSpPr/>
          <p:nvPr/>
        </p:nvSpPr>
        <p:spPr>
          <a:xfrm>
            <a:off x="4830762" y="4365104"/>
            <a:ext cx="1685454"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16216" y="4365104"/>
            <a:ext cx="864096" cy="432048"/>
          </a:xfrm>
          <a:prstGeom prst="rect">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830762" y="4797152"/>
            <a:ext cx="254955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37087" y="5877272"/>
            <a:ext cx="3247281" cy="584775"/>
          </a:xfrm>
          <a:prstGeom prst="rect">
            <a:avLst/>
          </a:prstGeom>
          <a:noFill/>
        </p:spPr>
        <p:txBody>
          <a:bodyPr wrap="square" rtlCol="0">
            <a:spAutoFit/>
          </a:bodyPr>
          <a:lstStyle/>
          <a:p>
            <a:r>
              <a:rPr lang="en-GB" sz="3200" dirty="0"/>
              <a:t>5 = 3 + 2</a:t>
            </a:r>
          </a:p>
        </p:txBody>
      </p:sp>
    </p:spTree>
    <p:extLst>
      <p:ext uri="{BB962C8B-B14F-4D97-AF65-F5344CB8AC3E}">
        <p14:creationId xmlns:p14="http://schemas.microsoft.com/office/powerpoint/2010/main" val="1328266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40"/>
                                        </p:tgtEl>
                                        <p:attrNameLst>
                                          <p:attrName>style.visibility</p:attrName>
                                        </p:attrNameLst>
                                      </p:cBhvr>
                                      <p:to>
                                        <p:strVal val="visible"/>
                                      </p:to>
                                    </p:set>
                                    <p:animEffect transition="in" filter="dissolve">
                                      <p:cBhvr>
                                        <p:cTn id="7" dur="500"/>
                                        <p:tgtEl>
                                          <p:spTgt spid="158740"/>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40" grpId="0"/>
      <p:bldP spid="6"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2531" name="Text Box 3"/>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2532" name="Text Box 4"/>
          <p:cNvSpPr txBox="1">
            <a:spLocks noChangeArrowheads="1"/>
          </p:cNvSpPr>
          <p:nvPr/>
        </p:nvSpPr>
        <p:spPr bwMode="auto">
          <a:xfrm>
            <a:off x="228600" y="-11430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22533" name="Oval 5"/>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34" name="Oval 6"/>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35" name="Oval 7"/>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36" name="Oval 8"/>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37" name="Oval 9"/>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38" name="Oval 10"/>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39" name="Oval 11"/>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0" name="Oval 12"/>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1" name="Oval 13"/>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2" name="Oval 14"/>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3" name="Oval 15"/>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4" name="Oval 16"/>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5" name="Oval 17"/>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6" name="Oval 18"/>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7" name="Oval 19"/>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8" name="Oval 20"/>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49" name="Oval 21"/>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50" name="Oval 22"/>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51" name="Oval 23"/>
          <p:cNvSpPr>
            <a:spLocks noChangeArrowheads="1"/>
          </p:cNvSpPr>
          <p:nvPr/>
        </p:nvSpPr>
        <p:spPr bwMode="auto">
          <a:xfrm>
            <a:off x="731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52" name="Oval 24"/>
          <p:cNvSpPr>
            <a:spLocks noChangeArrowheads="1"/>
          </p:cNvSpPr>
          <p:nvPr/>
        </p:nvSpPr>
        <p:spPr bwMode="auto">
          <a:xfrm>
            <a:off x="7848600" y="4114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53" name="Oval 25"/>
          <p:cNvSpPr>
            <a:spLocks noChangeArrowheads="1"/>
          </p:cNvSpPr>
          <p:nvPr/>
        </p:nvSpPr>
        <p:spPr bwMode="auto">
          <a:xfrm>
            <a:off x="8229600" y="4114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2554" name="Text Box 26"/>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2555" name="Text Box 27"/>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2556" name="Text Box 28"/>
          <p:cNvSpPr txBox="1">
            <a:spLocks noChangeArrowheads="1"/>
          </p:cNvSpPr>
          <p:nvPr/>
        </p:nvSpPr>
        <p:spPr bwMode="auto">
          <a:xfrm>
            <a:off x="457200" y="1828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3 =         </a:t>
            </a:r>
          </a:p>
        </p:txBody>
      </p:sp>
      <p:sp>
        <p:nvSpPr>
          <p:cNvPr id="22557" name="Text Box 29"/>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2558" name="Text Box 30"/>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Tree>
    <p:extLst>
      <p:ext uri="{BB962C8B-B14F-4D97-AF65-F5344CB8AC3E}">
        <p14:creationId xmlns:p14="http://schemas.microsoft.com/office/powerpoint/2010/main" val="280579651"/>
      </p:ext>
    </p:extLst>
  </p:cSld>
  <p:clrMapOvr>
    <a:masterClrMapping/>
  </p:clrMapOvr>
  <p:transition advTm="100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3555" name="Text Box 3"/>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3556" name="Text Box 4"/>
          <p:cNvSpPr txBox="1">
            <a:spLocks noChangeArrowheads="1"/>
          </p:cNvSpPr>
          <p:nvPr/>
        </p:nvSpPr>
        <p:spPr bwMode="auto">
          <a:xfrm>
            <a:off x="228600" y="-11430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23557" name="Oval 5"/>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58" name="Oval 6"/>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59" name="Oval 7"/>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0" name="Oval 8"/>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1" name="Oval 9"/>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2" name="Oval 10"/>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3" name="Oval 11"/>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4" name="Oval 12"/>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5" name="Oval 13"/>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6" name="Oval 14"/>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7" name="Oval 15"/>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8" name="Oval 16"/>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69" name="Oval 17"/>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0" name="Oval 18"/>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1" name="Oval 19"/>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2" name="Oval 20"/>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3" name="Oval 21"/>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4" name="Oval 22"/>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5" name="Oval 23"/>
          <p:cNvSpPr>
            <a:spLocks noChangeArrowheads="1"/>
          </p:cNvSpPr>
          <p:nvPr/>
        </p:nvSpPr>
        <p:spPr bwMode="auto">
          <a:xfrm>
            <a:off x="7467600" y="4114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6" name="Oval 24"/>
          <p:cNvSpPr>
            <a:spLocks noChangeArrowheads="1"/>
          </p:cNvSpPr>
          <p:nvPr/>
        </p:nvSpPr>
        <p:spPr bwMode="auto">
          <a:xfrm>
            <a:off x="7848600" y="4114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3577" name="Oval 25"/>
          <p:cNvSpPr>
            <a:spLocks noChangeArrowheads="1"/>
          </p:cNvSpPr>
          <p:nvPr/>
        </p:nvSpPr>
        <p:spPr bwMode="auto">
          <a:xfrm>
            <a:off x="8229600" y="4114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72730" name="Text Box 26"/>
          <p:cNvSpPr txBox="1">
            <a:spLocks noChangeArrowheads="1"/>
          </p:cNvSpPr>
          <p:nvPr/>
        </p:nvSpPr>
        <p:spPr bwMode="auto">
          <a:xfrm>
            <a:off x="1447800" y="4343400"/>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take away 3 =  </a:t>
            </a:r>
            <a:r>
              <a:rPr lang="en-GB" altLang="en-US" sz="3200">
                <a:solidFill>
                  <a:srgbClr val="FFFF00"/>
                </a:solidFill>
                <a:latin typeface="Comic Sans MS" pitchFamily="66" charset="0"/>
              </a:rPr>
              <a:t>18</a:t>
            </a:r>
            <a:r>
              <a:rPr lang="en-GB" altLang="en-US" sz="3200">
                <a:solidFill>
                  <a:srgbClr val="FFFFFF"/>
                </a:solidFill>
                <a:latin typeface="Comic Sans MS" pitchFamily="66" charset="0"/>
              </a:rPr>
              <a:t>                </a:t>
            </a:r>
          </a:p>
        </p:txBody>
      </p:sp>
      <p:sp>
        <p:nvSpPr>
          <p:cNvPr id="23579" name="Text Box 27"/>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3580" name="Text Box 28"/>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3581" name="Text Box 29"/>
          <p:cNvSpPr txBox="1">
            <a:spLocks noChangeArrowheads="1"/>
          </p:cNvSpPr>
          <p:nvPr/>
        </p:nvSpPr>
        <p:spPr bwMode="auto">
          <a:xfrm>
            <a:off x="457200" y="1828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3 =         </a:t>
            </a:r>
          </a:p>
        </p:txBody>
      </p:sp>
      <p:sp>
        <p:nvSpPr>
          <p:cNvPr id="23582" name="Text Box 30"/>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23583" name="Text Box 31"/>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72738" name="Text Box 34"/>
          <p:cNvSpPr txBox="1">
            <a:spLocks noChangeArrowheads="1"/>
          </p:cNvSpPr>
          <p:nvPr/>
        </p:nvSpPr>
        <p:spPr bwMode="auto">
          <a:xfrm>
            <a:off x="2286000" y="18288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18</a:t>
            </a:r>
          </a:p>
        </p:txBody>
      </p:sp>
    </p:spTree>
    <p:extLst>
      <p:ext uri="{BB962C8B-B14F-4D97-AF65-F5344CB8AC3E}">
        <p14:creationId xmlns:p14="http://schemas.microsoft.com/office/powerpoint/2010/main" val="4204194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30"/>
                                        </p:tgtEl>
                                        <p:attrNameLst>
                                          <p:attrName>style.visibility</p:attrName>
                                        </p:attrNameLst>
                                      </p:cBhvr>
                                      <p:to>
                                        <p:strVal val="visible"/>
                                      </p:to>
                                    </p:set>
                                    <p:animEffect transition="in" filter="dissolve">
                                      <p:cBhvr>
                                        <p:cTn id="7" dur="500"/>
                                        <p:tgtEl>
                                          <p:spTgt spid="7273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2738"/>
                                        </p:tgtEl>
                                        <p:attrNameLst>
                                          <p:attrName>style.visibility</p:attrName>
                                        </p:attrNameLst>
                                      </p:cBhvr>
                                      <p:to>
                                        <p:strVal val="visible"/>
                                      </p:to>
                                    </p:set>
                                    <p:animEffect transition="in" filter="dissolve">
                                      <p:cBhvr>
                                        <p:cTn id="11" dur="500"/>
                                        <p:tgtEl>
                                          <p:spTgt spid="7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0" grpId="0" autoUpdateAnimBg="0"/>
      <p:bldP spid="7273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6387" name="Oval 3"/>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88" name="Oval 4"/>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89" name="Oval 5"/>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0" name="Oval 6"/>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1" name="Oval 7"/>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2" name="Oval 8"/>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3" name="Oval 9"/>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4" name="Oval 10"/>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5" name="Oval 11"/>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6" name="Oval 12"/>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7" name="Oval 13"/>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8" name="Oval 14"/>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399" name="Oval 15"/>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0" name="Oval 16"/>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1" name="Oval 17"/>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2" name="Oval 18"/>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3" name="Oval 19"/>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4" name="Oval 20"/>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5" name="Oval 21"/>
          <p:cNvSpPr>
            <a:spLocks noChangeArrowheads="1"/>
          </p:cNvSpPr>
          <p:nvPr/>
        </p:nvSpPr>
        <p:spPr bwMode="auto">
          <a:xfrm>
            <a:off x="731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6" name="Oval 22"/>
          <p:cNvSpPr>
            <a:spLocks noChangeArrowheads="1"/>
          </p:cNvSpPr>
          <p:nvPr/>
        </p:nvSpPr>
        <p:spPr bwMode="auto">
          <a:xfrm>
            <a:off x="769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7" name="Oval 23"/>
          <p:cNvSpPr>
            <a:spLocks noChangeArrowheads="1"/>
          </p:cNvSpPr>
          <p:nvPr/>
        </p:nvSpPr>
        <p:spPr bwMode="auto">
          <a:xfrm>
            <a:off x="807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8" name="Oval 24"/>
          <p:cNvSpPr>
            <a:spLocks noChangeArrowheads="1"/>
          </p:cNvSpPr>
          <p:nvPr/>
        </p:nvSpPr>
        <p:spPr bwMode="auto">
          <a:xfrm>
            <a:off x="457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09" name="Oval 25"/>
          <p:cNvSpPr>
            <a:spLocks noChangeArrowheads="1"/>
          </p:cNvSpPr>
          <p:nvPr/>
        </p:nvSpPr>
        <p:spPr bwMode="auto">
          <a:xfrm>
            <a:off x="838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0" name="Oval 26"/>
          <p:cNvSpPr>
            <a:spLocks noChangeArrowheads="1"/>
          </p:cNvSpPr>
          <p:nvPr/>
        </p:nvSpPr>
        <p:spPr bwMode="auto">
          <a:xfrm>
            <a:off x="1219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1" name="Oval 27"/>
          <p:cNvSpPr>
            <a:spLocks noChangeArrowheads="1"/>
          </p:cNvSpPr>
          <p:nvPr/>
        </p:nvSpPr>
        <p:spPr bwMode="auto">
          <a:xfrm>
            <a:off x="1600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2" name="Oval 28"/>
          <p:cNvSpPr>
            <a:spLocks noChangeArrowheads="1"/>
          </p:cNvSpPr>
          <p:nvPr/>
        </p:nvSpPr>
        <p:spPr bwMode="auto">
          <a:xfrm>
            <a:off x="1981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3" name="Oval 29"/>
          <p:cNvSpPr>
            <a:spLocks noChangeArrowheads="1"/>
          </p:cNvSpPr>
          <p:nvPr/>
        </p:nvSpPr>
        <p:spPr bwMode="auto">
          <a:xfrm>
            <a:off x="2362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4" name="Oval 30"/>
          <p:cNvSpPr>
            <a:spLocks noChangeArrowheads="1"/>
          </p:cNvSpPr>
          <p:nvPr/>
        </p:nvSpPr>
        <p:spPr bwMode="auto">
          <a:xfrm>
            <a:off x="2743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5" name="Oval 31"/>
          <p:cNvSpPr>
            <a:spLocks noChangeArrowheads="1"/>
          </p:cNvSpPr>
          <p:nvPr/>
        </p:nvSpPr>
        <p:spPr bwMode="auto">
          <a:xfrm>
            <a:off x="3124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6" name="Oval 32"/>
          <p:cNvSpPr>
            <a:spLocks noChangeArrowheads="1"/>
          </p:cNvSpPr>
          <p:nvPr/>
        </p:nvSpPr>
        <p:spPr bwMode="auto">
          <a:xfrm>
            <a:off x="3505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7" name="Oval 33"/>
          <p:cNvSpPr>
            <a:spLocks noChangeArrowheads="1"/>
          </p:cNvSpPr>
          <p:nvPr/>
        </p:nvSpPr>
        <p:spPr bwMode="auto">
          <a:xfrm>
            <a:off x="3886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8" name="Oval 34"/>
          <p:cNvSpPr>
            <a:spLocks noChangeArrowheads="1"/>
          </p:cNvSpPr>
          <p:nvPr/>
        </p:nvSpPr>
        <p:spPr bwMode="auto">
          <a:xfrm>
            <a:off x="4267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19" name="Oval 35"/>
          <p:cNvSpPr>
            <a:spLocks noChangeArrowheads="1"/>
          </p:cNvSpPr>
          <p:nvPr/>
        </p:nvSpPr>
        <p:spPr bwMode="auto">
          <a:xfrm>
            <a:off x="4648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0" name="Oval 36"/>
          <p:cNvSpPr>
            <a:spLocks noChangeArrowheads="1"/>
          </p:cNvSpPr>
          <p:nvPr/>
        </p:nvSpPr>
        <p:spPr bwMode="auto">
          <a:xfrm>
            <a:off x="5029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1" name="Oval 37"/>
          <p:cNvSpPr>
            <a:spLocks noChangeArrowheads="1"/>
          </p:cNvSpPr>
          <p:nvPr/>
        </p:nvSpPr>
        <p:spPr bwMode="auto">
          <a:xfrm>
            <a:off x="5410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2" name="Oval 38"/>
          <p:cNvSpPr>
            <a:spLocks noChangeArrowheads="1"/>
          </p:cNvSpPr>
          <p:nvPr/>
        </p:nvSpPr>
        <p:spPr bwMode="auto">
          <a:xfrm>
            <a:off x="5791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3" name="Oval 39"/>
          <p:cNvSpPr>
            <a:spLocks noChangeArrowheads="1"/>
          </p:cNvSpPr>
          <p:nvPr/>
        </p:nvSpPr>
        <p:spPr bwMode="auto">
          <a:xfrm>
            <a:off x="6172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4" name="Oval 40"/>
          <p:cNvSpPr>
            <a:spLocks noChangeArrowheads="1"/>
          </p:cNvSpPr>
          <p:nvPr/>
        </p:nvSpPr>
        <p:spPr bwMode="auto">
          <a:xfrm>
            <a:off x="6553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5" name="Oval 41"/>
          <p:cNvSpPr>
            <a:spLocks noChangeArrowheads="1"/>
          </p:cNvSpPr>
          <p:nvPr/>
        </p:nvSpPr>
        <p:spPr bwMode="auto">
          <a:xfrm>
            <a:off x="6934200" y="3200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6426" name="Text Box 42"/>
          <p:cNvSpPr txBox="1">
            <a:spLocks noChangeArrowheads="1"/>
          </p:cNvSpPr>
          <p:nvPr/>
        </p:nvSpPr>
        <p:spPr bwMode="auto">
          <a:xfrm>
            <a:off x="457200" y="16002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16428" name="Text Box 44"/>
          <p:cNvSpPr txBox="1">
            <a:spLocks noChangeArrowheads="1"/>
          </p:cNvSpPr>
          <p:nvPr/>
        </p:nvSpPr>
        <p:spPr bwMode="auto">
          <a:xfrm>
            <a:off x="457200" y="914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00FFCC"/>
                </a:solidFill>
                <a:latin typeface="Comic Sans MS" pitchFamily="66" charset="0"/>
              </a:rPr>
              <a:t>Counting on</a:t>
            </a:r>
          </a:p>
        </p:txBody>
      </p:sp>
    </p:spTree>
    <p:extLst>
      <p:ext uri="{BB962C8B-B14F-4D97-AF65-F5344CB8AC3E}">
        <p14:creationId xmlns:p14="http://schemas.microsoft.com/office/powerpoint/2010/main" val="88827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7411" name="Text Box 3"/>
          <p:cNvSpPr txBox="1">
            <a:spLocks noChangeArrowheads="1"/>
          </p:cNvSpPr>
          <p:nvPr/>
        </p:nvSpPr>
        <p:spPr bwMode="auto">
          <a:xfrm>
            <a:off x="228600" y="-11430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17412" name="Oval 4"/>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3" name="Oval 5"/>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4" name="Oval 6"/>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5" name="Oval 7"/>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6" name="Oval 8"/>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7" name="Oval 9"/>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8" name="Oval 10"/>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19" name="Oval 11"/>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0" name="Oval 12"/>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1" name="Oval 13"/>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2" name="Oval 14"/>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3" name="Oval 15"/>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4" name="Oval 16"/>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5" name="Oval 17"/>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6" name="Oval 18"/>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7" name="Oval 19"/>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8" name="Oval 20"/>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29" name="Oval 21"/>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0" name="Oval 22"/>
          <p:cNvSpPr>
            <a:spLocks noChangeArrowheads="1"/>
          </p:cNvSpPr>
          <p:nvPr/>
        </p:nvSpPr>
        <p:spPr bwMode="auto">
          <a:xfrm>
            <a:off x="731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1" name="Oval 23"/>
          <p:cNvSpPr>
            <a:spLocks noChangeArrowheads="1"/>
          </p:cNvSpPr>
          <p:nvPr/>
        </p:nvSpPr>
        <p:spPr bwMode="auto">
          <a:xfrm>
            <a:off x="769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2" name="Oval 24"/>
          <p:cNvSpPr>
            <a:spLocks noChangeArrowheads="1"/>
          </p:cNvSpPr>
          <p:nvPr/>
        </p:nvSpPr>
        <p:spPr bwMode="auto">
          <a:xfrm>
            <a:off x="807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3" name="Oval 25"/>
          <p:cNvSpPr>
            <a:spLocks noChangeArrowheads="1"/>
          </p:cNvSpPr>
          <p:nvPr/>
        </p:nvSpPr>
        <p:spPr bwMode="auto">
          <a:xfrm>
            <a:off x="457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4" name="Oval 26"/>
          <p:cNvSpPr>
            <a:spLocks noChangeArrowheads="1"/>
          </p:cNvSpPr>
          <p:nvPr/>
        </p:nvSpPr>
        <p:spPr bwMode="auto">
          <a:xfrm>
            <a:off x="838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5" name="Oval 27"/>
          <p:cNvSpPr>
            <a:spLocks noChangeArrowheads="1"/>
          </p:cNvSpPr>
          <p:nvPr/>
        </p:nvSpPr>
        <p:spPr bwMode="auto">
          <a:xfrm>
            <a:off x="1219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6" name="Oval 28"/>
          <p:cNvSpPr>
            <a:spLocks noChangeArrowheads="1"/>
          </p:cNvSpPr>
          <p:nvPr/>
        </p:nvSpPr>
        <p:spPr bwMode="auto">
          <a:xfrm>
            <a:off x="1600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7" name="Oval 29"/>
          <p:cNvSpPr>
            <a:spLocks noChangeArrowheads="1"/>
          </p:cNvSpPr>
          <p:nvPr/>
        </p:nvSpPr>
        <p:spPr bwMode="auto">
          <a:xfrm>
            <a:off x="1981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8" name="Oval 30"/>
          <p:cNvSpPr>
            <a:spLocks noChangeArrowheads="1"/>
          </p:cNvSpPr>
          <p:nvPr/>
        </p:nvSpPr>
        <p:spPr bwMode="auto">
          <a:xfrm>
            <a:off x="2362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39" name="Oval 31"/>
          <p:cNvSpPr>
            <a:spLocks noChangeArrowheads="1"/>
          </p:cNvSpPr>
          <p:nvPr/>
        </p:nvSpPr>
        <p:spPr bwMode="auto">
          <a:xfrm>
            <a:off x="2743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0" name="Oval 32"/>
          <p:cNvSpPr>
            <a:spLocks noChangeArrowheads="1"/>
          </p:cNvSpPr>
          <p:nvPr/>
        </p:nvSpPr>
        <p:spPr bwMode="auto">
          <a:xfrm>
            <a:off x="3124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1" name="Oval 33"/>
          <p:cNvSpPr>
            <a:spLocks noChangeArrowheads="1"/>
          </p:cNvSpPr>
          <p:nvPr/>
        </p:nvSpPr>
        <p:spPr bwMode="auto">
          <a:xfrm>
            <a:off x="3505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2" name="Oval 34"/>
          <p:cNvSpPr>
            <a:spLocks noChangeArrowheads="1"/>
          </p:cNvSpPr>
          <p:nvPr/>
        </p:nvSpPr>
        <p:spPr bwMode="auto">
          <a:xfrm>
            <a:off x="3886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3" name="Oval 35"/>
          <p:cNvSpPr>
            <a:spLocks noChangeArrowheads="1"/>
          </p:cNvSpPr>
          <p:nvPr/>
        </p:nvSpPr>
        <p:spPr bwMode="auto">
          <a:xfrm>
            <a:off x="4267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4" name="Oval 36"/>
          <p:cNvSpPr>
            <a:spLocks noChangeArrowheads="1"/>
          </p:cNvSpPr>
          <p:nvPr/>
        </p:nvSpPr>
        <p:spPr bwMode="auto">
          <a:xfrm>
            <a:off x="4648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5" name="Oval 37"/>
          <p:cNvSpPr>
            <a:spLocks noChangeArrowheads="1"/>
          </p:cNvSpPr>
          <p:nvPr/>
        </p:nvSpPr>
        <p:spPr bwMode="auto">
          <a:xfrm>
            <a:off x="5029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6" name="Oval 38"/>
          <p:cNvSpPr>
            <a:spLocks noChangeArrowheads="1"/>
          </p:cNvSpPr>
          <p:nvPr/>
        </p:nvSpPr>
        <p:spPr bwMode="auto">
          <a:xfrm>
            <a:off x="5410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7" name="Oval 39"/>
          <p:cNvSpPr>
            <a:spLocks noChangeArrowheads="1"/>
          </p:cNvSpPr>
          <p:nvPr/>
        </p:nvSpPr>
        <p:spPr bwMode="auto">
          <a:xfrm>
            <a:off x="5791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8" name="Oval 40"/>
          <p:cNvSpPr>
            <a:spLocks noChangeArrowheads="1"/>
          </p:cNvSpPr>
          <p:nvPr/>
        </p:nvSpPr>
        <p:spPr bwMode="auto">
          <a:xfrm>
            <a:off x="6172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49" name="Oval 41"/>
          <p:cNvSpPr>
            <a:spLocks noChangeArrowheads="1"/>
          </p:cNvSpPr>
          <p:nvPr/>
        </p:nvSpPr>
        <p:spPr bwMode="auto">
          <a:xfrm>
            <a:off x="6553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50" name="Oval 42"/>
          <p:cNvSpPr>
            <a:spLocks noChangeArrowheads="1"/>
          </p:cNvSpPr>
          <p:nvPr/>
        </p:nvSpPr>
        <p:spPr bwMode="auto">
          <a:xfrm>
            <a:off x="6934200" y="2895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7451" name="Text Box 43"/>
          <p:cNvSpPr txBox="1">
            <a:spLocks noChangeArrowheads="1"/>
          </p:cNvSpPr>
          <p:nvPr/>
        </p:nvSpPr>
        <p:spPr bwMode="auto">
          <a:xfrm>
            <a:off x="457200" y="16002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17453" name="Text Box 45"/>
          <p:cNvSpPr txBox="1">
            <a:spLocks noChangeArrowheads="1"/>
          </p:cNvSpPr>
          <p:nvPr/>
        </p:nvSpPr>
        <p:spPr bwMode="auto">
          <a:xfrm>
            <a:off x="457200" y="914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00FFCC"/>
                </a:solidFill>
                <a:latin typeface="Comic Sans MS" pitchFamily="66" charset="0"/>
              </a:rPr>
              <a:t>Counting on</a:t>
            </a:r>
          </a:p>
        </p:txBody>
      </p:sp>
    </p:spTree>
    <p:extLst>
      <p:ext uri="{BB962C8B-B14F-4D97-AF65-F5344CB8AC3E}">
        <p14:creationId xmlns:p14="http://schemas.microsoft.com/office/powerpoint/2010/main" val="3739693336"/>
      </p:ext>
    </p:extLst>
  </p:cSld>
  <p:clrMapOvr>
    <a:masterClrMapping/>
  </p:clrMapOvr>
  <p:transition advTm="100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8435" name="Text Box 3"/>
          <p:cNvSpPr txBox="1">
            <a:spLocks noChangeArrowheads="1"/>
          </p:cNvSpPr>
          <p:nvPr/>
        </p:nvSpPr>
        <p:spPr bwMode="auto">
          <a:xfrm>
            <a:off x="228600" y="-11430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18436" name="Oval 4"/>
          <p:cNvSpPr>
            <a:spLocks noChangeArrowheads="1"/>
          </p:cNvSpPr>
          <p:nvPr/>
        </p:nvSpPr>
        <p:spPr bwMode="auto">
          <a:xfrm>
            <a:off x="45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37" name="Oval 5"/>
          <p:cNvSpPr>
            <a:spLocks noChangeArrowheads="1"/>
          </p:cNvSpPr>
          <p:nvPr/>
        </p:nvSpPr>
        <p:spPr bwMode="auto">
          <a:xfrm>
            <a:off x="83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38" name="Oval 6"/>
          <p:cNvSpPr>
            <a:spLocks noChangeArrowheads="1"/>
          </p:cNvSpPr>
          <p:nvPr/>
        </p:nvSpPr>
        <p:spPr bwMode="auto">
          <a:xfrm>
            <a:off x="121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39" name="Oval 7"/>
          <p:cNvSpPr>
            <a:spLocks noChangeArrowheads="1"/>
          </p:cNvSpPr>
          <p:nvPr/>
        </p:nvSpPr>
        <p:spPr bwMode="auto">
          <a:xfrm>
            <a:off x="160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0" name="Oval 8"/>
          <p:cNvSpPr>
            <a:spLocks noChangeArrowheads="1"/>
          </p:cNvSpPr>
          <p:nvPr/>
        </p:nvSpPr>
        <p:spPr bwMode="auto">
          <a:xfrm>
            <a:off x="198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1" name="Oval 9"/>
          <p:cNvSpPr>
            <a:spLocks noChangeArrowheads="1"/>
          </p:cNvSpPr>
          <p:nvPr/>
        </p:nvSpPr>
        <p:spPr bwMode="auto">
          <a:xfrm>
            <a:off x="236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2" name="Oval 10"/>
          <p:cNvSpPr>
            <a:spLocks noChangeArrowheads="1"/>
          </p:cNvSpPr>
          <p:nvPr/>
        </p:nvSpPr>
        <p:spPr bwMode="auto">
          <a:xfrm>
            <a:off x="274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3" name="Oval 11"/>
          <p:cNvSpPr>
            <a:spLocks noChangeArrowheads="1"/>
          </p:cNvSpPr>
          <p:nvPr/>
        </p:nvSpPr>
        <p:spPr bwMode="auto">
          <a:xfrm>
            <a:off x="312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4" name="Oval 12"/>
          <p:cNvSpPr>
            <a:spLocks noChangeArrowheads="1"/>
          </p:cNvSpPr>
          <p:nvPr/>
        </p:nvSpPr>
        <p:spPr bwMode="auto">
          <a:xfrm>
            <a:off x="350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5" name="Oval 13"/>
          <p:cNvSpPr>
            <a:spLocks noChangeArrowheads="1"/>
          </p:cNvSpPr>
          <p:nvPr/>
        </p:nvSpPr>
        <p:spPr bwMode="auto">
          <a:xfrm>
            <a:off x="388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6" name="Oval 14"/>
          <p:cNvSpPr>
            <a:spLocks noChangeArrowheads="1"/>
          </p:cNvSpPr>
          <p:nvPr/>
        </p:nvSpPr>
        <p:spPr bwMode="auto">
          <a:xfrm>
            <a:off x="426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7" name="Oval 15"/>
          <p:cNvSpPr>
            <a:spLocks noChangeArrowheads="1"/>
          </p:cNvSpPr>
          <p:nvPr/>
        </p:nvSpPr>
        <p:spPr bwMode="auto">
          <a:xfrm>
            <a:off x="4648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8" name="Oval 16"/>
          <p:cNvSpPr>
            <a:spLocks noChangeArrowheads="1"/>
          </p:cNvSpPr>
          <p:nvPr/>
        </p:nvSpPr>
        <p:spPr bwMode="auto">
          <a:xfrm>
            <a:off x="5029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49" name="Oval 17"/>
          <p:cNvSpPr>
            <a:spLocks noChangeArrowheads="1"/>
          </p:cNvSpPr>
          <p:nvPr/>
        </p:nvSpPr>
        <p:spPr bwMode="auto">
          <a:xfrm>
            <a:off x="5410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0" name="Oval 18"/>
          <p:cNvSpPr>
            <a:spLocks noChangeArrowheads="1"/>
          </p:cNvSpPr>
          <p:nvPr/>
        </p:nvSpPr>
        <p:spPr bwMode="auto">
          <a:xfrm>
            <a:off x="5791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1" name="Oval 19"/>
          <p:cNvSpPr>
            <a:spLocks noChangeArrowheads="1"/>
          </p:cNvSpPr>
          <p:nvPr/>
        </p:nvSpPr>
        <p:spPr bwMode="auto">
          <a:xfrm>
            <a:off x="6172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2" name="Oval 20"/>
          <p:cNvSpPr>
            <a:spLocks noChangeArrowheads="1"/>
          </p:cNvSpPr>
          <p:nvPr/>
        </p:nvSpPr>
        <p:spPr bwMode="auto">
          <a:xfrm>
            <a:off x="6553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3" name="Oval 21"/>
          <p:cNvSpPr>
            <a:spLocks noChangeArrowheads="1"/>
          </p:cNvSpPr>
          <p:nvPr/>
        </p:nvSpPr>
        <p:spPr bwMode="auto">
          <a:xfrm>
            <a:off x="6934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4" name="Oval 22"/>
          <p:cNvSpPr>
            <a:spLocks noChangeArrowheads="1"/>
          </p:cNvSpPr>
          <p:nvPr/>
        </p:nvSpPr>
        <p:spPr bwMode="auto">
          <a:xfrm>
            <a:off x="7315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5" name="Oval 23"/>
          <p:cNvSpPr>
            <a:spLocks noChangeArrowheads="1"/>
          </p:cNvSpPr>
          <p:nvPr/>
        </p:nvSpPr>
        <p:spPr bwMode="auto">
          <a:xfrm>
            <a:off x="7696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6" name="Oval 24"/>
          <p:cNvSpPr>
            <a:spLocks noChangeArrowheads="1"/>
          </p:cNvSpPr>
          <p:nvPr/>
        </p:nvSpPr>
        <p:spPr bwMode="auto">
          <a:xfrm>
            <a:off x="80772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7" name="Oval 25"/>
          <p:cNvSpPr>
            <a:spLocks noChangeArrowheads="1"/>
          </p:cNvSpPr>
          <p:nvPr/>
        </p:nvSpPr>
        <p:spPr bwMode="auto">
          <a:xfrm>
            <a:off x="457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8" name="Oval 26"/>
          <p:cNvSpPr>
            <a:spLocks noChangeArrowheads="1"/>
          </p:cNvSpPr>
          <p:nvPr/>
        </p:nvSpPr>
        <p:spPr bwMode="auto">
          <a:xfrm>
            <a:off x="838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59" name="Oval 27"/>
          <p:cNvSpPr>
            <a:spLocks noChangeArrowheads="1"/>
          </p:cNvSpPr>
          <p:nvPr/>
        </p:nvSpPr>
        <p:spPr bwMode="auto">
          <a:xfrm>
            <a:off x="1219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0" name="Oval 28"/>
          <p:cNvSpPr>
            <a:spLocks noChangeArrowheads="1"/>
          </p:cNvSpPr>
          <p:nvPr/>
        </p:nvSpPr>
        <p:spPr bwMode="auto">
          <a:xfrm>
            <a:off x="1600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1" name="Oval 29"/>
          <p:cNvSpPr>
            <a:spLocks noChangeArrowheads="1"/>
          </p:cNvSpPr>
          <p:nvPr/>
        </p:nvSpPr>
        <p:spPr bwMode="auto">
          <a:xfrm>
            <a:off x="1981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2" name="Oval 30"/>
          <p:cNvSpPr>
            <a:spLocks noChangeArrowheads="1"/>
          </p:cNvSpPr>
          <p:nvPr/>
        </p:nvSpPr>
        <p:spPr bwMode="auto">
          <a:xfrm>
            <a:off x="2362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3" name="Oval 31"/>
          <p:cNvSpPr>
            <a:spLocks noChangeArrowheads="1"/>
          </p:cNvSpPr>
          <p:nvPr/>
        </p:nvSpPr>
        <p:spPr bwMode="auto">
          <a:xfrm>
            <a:off x="2743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4" name="Oval 32"/>
          <p:cNvSpPr>
            <a:spLocks noChangeArrowheads="1"/>
          </p:cNvSpPr>
          <p:nvPr/>
        </p:nvSpPr>
        <p:spPr bwMode="auto">
          <a:xfrm>
            <a:off x="3124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5" name="Oval 33"/>
          <p:cNvSpPr>
            <a:spLocks noChangeArrowheads="1"/>
          </p:cNvSpPr>
          <p:nvPr/>
        </p:nvSpPr>
        <p:spPr bwMode="auto">
          <a:xfrm>
            <a:off x="3505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6" name="Oval 34"/>
          <p:cNvSpPr>
            <a:spLocks noChangeArrowheads="1"/>
          </p:cNvSpPr>
          <p:nvPr/>
        </p:nvSpPr>
        <p:spPr bwMode="auto">
          <a:xfrm>
            <a:off x="3886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7" name="Oval 35"/>
          <p:cNvSpPr>
            <a:spLocks noChangeArrowheads="1"/>
          </p:cNvSpPr>
          <p:nvPr/>
        </p:nvSpPr>
        <p:spPr bwMode="auto">
          <a:xfrm>
            <a:off x="4267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8" name="Oval 36"/>
          <p:cNvSpPr>
            <a:spLocks noChangeArrowheads="1"/>
          </p:cNvSpPr>
          <p:nvPr/>
        </p:nvSpPr>
        <p:spPr bwMode="auto">
          <a:xfrm>
            <a:off x="4648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69" name="Oval 37"/>
          <p:cNvSpPr>
            <a:spLocks noChangeArrowheads="1"/>
          </p:cNvSpPr>
          <p:nvPr/>
        </p:nvSpPr>
        <p:spPr bwMode="auto">
          <a:xfrm>
            <a:off x="5029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70" name="Oval 38"/>
          <p:cNvSpPr>
            <a:spLocks noChangeArrowheads="1"/>
          </p:cNvSpPr>
          <p:nvPr/>
        </p:nvSpPr>
        <p:spPr bwMode="auto">
          <a:xfrm>
            <a:off x="5410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71" name="Oval 39"/>
          <p:cNvSpPr>
            <a:spLocks noChangeArrowheads="1"/>
          </p:cNvSpPr>
          <p:nvPr/>
        </p:nvSpPr>
        <p:spPr bwMode="auto">
          <a:xfrm>
            <a:off x="5791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72" name="Oval 40"/>
          <p:cNvSpPr>
            <a:spLocks noChangeArrowheads="1"/>
          </p:cNvSpPr>
          <p:nvPr/>
        </p:nvSpPr>
        <p:spPr bwMode="auto">
          <a:xfrm>
            <a:off x="6172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73" name="Oval 41"/>
          <p:cNvSpPr>
            <a:spLocks noChangeArrowheads="1"/>
          </p:cNvSpPr>
          <p:nvPr/>
        </p:nvSpPr>
        <p:spPr bwMode="auto">
          <a:xfrm>
            <a:off x="6553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74" name="Oval 42"/>
          <p:cNvSpPr>
            <a:spLocks noChangeArrowheads="1"/>
          </p:cNvSpPr>
          <p:nvPr/>
        </p:nvSpPr>
        <p:spPr bwMode="auto">
          <a:xfrm>
            <a:off x="6934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8475" name="Text Box 43"/>
          <p:cNvSpPr txBox="1">
            <a:spLocks noChangeArrowheads="1"/>
          </p:cNvSpPr>
          <p:nvPr/>
        </p:nvSpPr>
        <p:spPr bwMode="auto">
          <a:xfrm>
            <a:off x="457200" y="16002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18477" name="Text Box 45"/>
          <p:cNvSpPr txBox="1">
            <a:spLocks noChangeArrowheads="1"/>
          </p:cNvSpPr>
          <p:nvPr/>
        </p:nvSpPr>
        <p:spPr bwMode="auto">
          <a:xfrm>
            <a:off x="457200" y="914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00FFCC"/>
                </a:solidFill>
                <a:latin typeface="Comic Sans MS" pitchFamily="66" charset="0"/>
              </a:rPr>
              <a:t>Counting on</a:t>
            </a:r>
          </a:p>
        </p:txBody>
      </p:sp>
    </p:spTree>
    <p:extLst>
      <p:ext uri="{BB962C8B-B14F-4D97-AF65-F5344CB8AC3E}">
        <p14:creationId xmlns:p14="http://schemas.microsoft.com/office/powerpoint/2010/main" val="3300604595"/>
      </p:ext>
    </p:extLst>
  </p:cSld>
  <p:clrMapOvr>
    <a:masterClrMapping/>
  </p:clrMapOvr>
  <p:transition advTm="100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83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9459" name="Text Box 3"/>
          <p:cNvSpPr txBox="1">
            <a:spLocks noChangeArrowheads="1"/>
          </p:cNvSpPr>
          <p:nvPr/>
        </p:nvSpPr>
        <p:spPr bwMode="auto">
          <a:xfrm>
            <a:off x="533400" y="1295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9460" name="Oval 4"/>
          <p:cNvSpPr>
            <a:spLocks noChangeArrowheads="1"/>
          </p:cNvSpPr>
          <p:nvPr/>
        </p:nvSpPr>
        <p:spPr bwMode="auto">
          <a:xfrm>
            <a:off x="457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1" name="Oval 5"/>
          <p:cNvSpPr>
            <a:spLocks noChangeArrowheads="1"/>
          </p:cNvSpPr>
          <p:nvPr/>
        </p:nvSpPr>
        <p:spPr bwMode="auto">
          <a:xfrm>
            <a:off x="838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2" name="Oval 6"/>
          <p:cNvSpPr>
            <a:spLocks noChangeArrowheads="1"/>
          </p:cNvSpPr>
          <p:nvPr/>
        </p:nvSpPr>
        <p:spPr bwMode="auto">
          <a:xfrm>
            <a:off x="1219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3" name="Oval 7"/>
          <p:cNvSpPr>
            <a:spLocks noChangeArrowheads="1"/>
          </p:cNvSpPr>
          <p:nvPr/>
        </p:nvSpPr>
        <p:spPr bwMode="auto">
          <a:xfrm>
            <a:off x="1600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4" name="Oval 8"/>
          <p:cNvSpPr>
            <a:spLocks noChangeArrowheads="1"/>
          </p:cNvSpPr>
          <p:nvPr/>
        </p:nvSpPr>
        <p:spPr bwMode="auto">
          <a:xfrm>
            <a:off x="1981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5" name="Oval 9"/>
          <p:cNvSpPr>
            <a:spLocks noChangeArrowheads="1"/>
          </p:cNvSpPr>
          <p:nvPr/>
        </p:nvSpPr>
        <p:spPr bwMode="auto">
          <a:xfrm>
            <a:off x="2362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6" name="Oval 10"/>
          <p:cNvSpPr>
            <a:spLocks noChangeArrowheads="1"/>
          </p:cNvSpPr>
          <p:nvPr/>
        </p:nvSpPr>
        <p:spPr bwMode="auto">
          <a:xfrm>
            <a:off x="2743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7" name="Oval 11"/>
          <p:cNvSpPr>
            <a:spLocks noChangeArrowheads="1"/>
          </p:cNvSpPr>
          <p:nvPr/>
        </p:nvSpPr>
        <p:spPr bwMode="auto">
          <a:xfrm>
            <a:off x="3124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8" name="Oval 12"/>
          <p:cNvSpPr>
            <a:spLocks noChangeArrowheads="1"/>
          </p:cNvSpPr>
          <p:nvPr/>
        </p:nvSpPr>
        <p:spPr bwMode="auto">
          <a:xfrm>
            <a:off x="3505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69" name="Oval 13"/>
          <p:cNvSpPr>
            <a:spLocks noChangeArrowheads="1"/>
          </p:cNvSpPr>
          <p:nvPr/>
        </p:nvSpPr>
        <p:spPr bwMode="auto">
          <a:xfrm>
            <a:off x="3886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0" name="Oval 14"/>
          <p:cNvSpPr>
            <a:spLocks noChangeArrowheads="1"/>
          </p:cNvSpPr>
          <p:nvPr/>
        </p:nvSpPr>
        <p:spPr bwMode="auto">
          <a:xfrm>
            <a:off x="4267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1" name="Oval 15"/>
          <p:cNvSpPr>
            <a:spLocks noChangeArrowheads="1"/>
          </p:cNvSpPr>
          <p:nvPr/>
        </p:nvSpPr>
        <p:spPr bwMode="auto">
          <a:xfrm>
            <a:off x="4648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2" name="Oval 16"/>
          <p:cNvSpPr>
            <a:spLocks noChangeArrowheads="1"/>
          </p:cNvSpPr>
          <p:nvPr/>
        </p:nvSpPr>
        <p:spPr bwMode="auto">
          <a:xfrm>
            <a:off x="5029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3" name="Oval 17"/>
          <p:cNvSpPr>
            <a:spLocks noChangeArrowheads="1"/>
          </p:cNvSpPr>
          <p:nvPr/>
        </p:nvSpPr>
        <p:spPr bwMode="auto">
          <a:xfrm>
            <a:off x="5410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4" name="Oval 18"/>
          <p:cNvSpPr>
            <a:spLocks noChangeArrowheads="1"/>
          </p:cNvSpPr>
          <p:nvPr/>
        </p:nvSpPr>
        <p:spPr bwMode="auto">
          <a:xfrm>
            <a:off x="5791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5" name="Oval 19"/>
          <p:cNvSpPr>
            <a:spLocks noChangeArrowheads="1"/>
          </p:cNvSpPr>
          <p:nvPr/>
        </p:nvSpPr>
        <p:spPr bwMode="auto">
          <a:xfrm>
            <a:off x="6172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6" name="Oval 20"/>
          <p:cNvSpPr>
            <a:spLocks noChangeArrowheads="1"/>
          </p:cNvSpPr>
          <p:nvPr/>
        </p:nvSpPr>
        <p:spPr bwMode="auto">
          <a:xfrm>
            <a:off x="6553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7" name="Oval 21"/>
          <p:cNvSpPr>
            <a:spLocks noChangeArrowheads="1"/>
          </p:cNvSpPr>
          <p:nvPr/>
        </p:nvSpPr>
        <p:spPr bwMode="auto">
          <a:xfrm>
            <a:off x="6934200" y="2590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8" name="Oval 22"/>
          <p:cNvSpPr>
            <a:spLocks noChangeArrowheads="1"/>
          </p:cNvSpPr>
          <p:nvPr/>
        </p:nvSpPr>
        <p:spPr bwMode="auto">
          <a:xfrm>
            <a:off x="76200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79" name="Oval 23"/>
          <p:cNvSpPr>
            <a:spLocks noChangeArrowheads="1"/>
          </p:cNvSpPr>
          <p:nvPr/>
        </p:nvSpPr>
        <p:spPr bwMode="auto">
          <a:xfrm>
            <a:off x="80010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80" name="Oval 24"/>
          <p:cNvSpPr>
            <a:spLocks noChangeArrowheads="1"/>
          </p:cNvSpPr>
          <p:nvPr/>
        </p:nvSpPr>
        <p:spPr bwMode="auto">
          <a:xfrm>
            <a:off x="8382000" y="259080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19481" name="Text Box 25"/>
          <p:cNvSpPr txBox="1">
            <a:spLocks noChangeArrowheads="1"/>
          </p:cNvSpPr>
          <p:nvPr/>
        </p:nvSpPr>
        <p:spPr bwMode="auto">
          <a:xfrm>
            <a:off x="457200" y="16002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21 – 18 =                  </a:t>
            </a:r>
          </a:p>
          <a:p>
            <a:pPr eaLnBrk="1" fontAlgn="base" hangingPunct="1">
              <a:spcBef>
                <a:spcPct val="50000"/>
              </a:spcBef>
              <a:spcAft>
                <a:spcPct val="0"/>
              </a:spcAft>
              <a:buClrTx/>
              <a:buSzTx/>
              <a:buFontTx/>
              <a:buNone/>
            </a:pPr>
            <a:endParaRPr lang="en-GB" altLang="en-US" sz="3200">
              <a:solidFill>
                <a:srgbClr val="FFFFFF"/>
              </a:solidFill>
              <a:latin typeface="Comic Sans MS" pitchFamily="66" charset="0"/>
            </a:endParaRPr>
          </a:p>
        </p:txBody>
      </p:sp>
      <p:sp>
        <p:nvSpPr>
          <p:cNvPr id="68634" name="Text Box 26"/>
          <p:cNvSpPr txBox="1">
            <a:spLocks noChangeArrowheads="1"/>
          </p:cNvSpPr>
          <p:nvPr/>
        </p:nvSpPr>
        <p:spPr bwMode="auto">
          <a:xfrm>
            <a:off x="457200" y="42672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FF"/>
                </a:solidFill>
                <a:latin typeface="Comic Sans MS" pitchFamily="66" charset="0"/>
              </a:rPr>
              <a:t>The </a:t>
            </a:r>
            <a:r>
              <a:rPr lang="en-GB" altLang="en-US" sz="2800">
                <a:solidFill>
                  <a:srgbClr val="FF0000"/>
                </a:solidFill>
                <a:latin typeface="Comic Sans MS" pitchFamily="66" charset="0"/>
              </a:rPr>
              <a:t>difference</a:t>
            </a:r>
            <a:r>
              <a:rPr lang="en-GB" altLang="en-US" sz="2800">
                <a:solidFill>
                  <a:srgbClr val="FFFFFF"/>
                </a:solidFill>
                <a:latin typeface="Comic Sans MS" pitchFamily="66" charset="0"/>
              </a:rPr>
              <a:t> between 21 and 18 is 3</a:t>
            </a:r>
          </a:p>
        </p:txBody>
      </p:sp>
      <p:sp>
        <p:nvSpPr>
          <p:cNvPr id="19483" name="Text Box 27"/>
          <p:cNvSpPr txBox="1">
            <a:spLocks noChangeArrowheads="1"/>
          </p:cNvSpPr>
          <p:nvPr/>
        </p:nvSpPr>
        <p:spPr bwMode="auto">
          <a:xfrm>
            <a:off x="457200" y="990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endParaRPr lang="en-US" altLang="en-US" sz="2400">
              <a:solidFill>
                <a:srgbClr val="000000"/>
              </a:solidFill>
              <a:latin typeface="Times New Roman" pitchFamily="18" charset="0"/>
            </a:endParaRPr>
          </a:p>
        </p:txBody>
      </p:sp>
      <p:sp>
        <p:nvSpPr>
          <p:cNvPr id="19485" name="Text Box 29"/>
          <p:cNvSpPr txBox="1">
            <a:spLocks noChangeArrowheads="1"/>
          </p:cNvSpPr>
          <p:nvPr/>
        </p:nvSpPr>
        <p:spPr bwMode="auto">
          <a:xfrm>
            <a:off x="457200" y="9144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00FFCC"/>
                </a:solidFill>
                <a:latin typeface="Comic Sans MS" pitchFamily="66" charset="0"/>
              </a:rPr>
              <a:t>Counting on</a:t>
            </a:r>
          </a:p>
        </p:txBody>
      </p:sp>
      <p:sp>
        <p:nvSpPr>
          <p:cNvPr id="19486" name="Text Box 30"/>
          <p:cNvSpPr txBox="1">
            <a:spLocks noChangeArrowheads="1"/>
          </p:cNvSpPr>
          <p:nvPr/>
        </p:nvSpPr>
        <p:spPr bwMode="auto">
          <a:xfrm>
            <a:off x="3124200" y="1489075"/>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ndParaRPr>
          </a:p>
        </p:txBody>
      </p:sp>
      <p:sp>
        <p:nvSpPr>
          <p:cNvPr id="68639" name="Text Box 31"/>
          <p:cNvSpPr txBox="1">
            <a:spLocks noChangeArrowheads="1"/>
          </p:cNvSpPr>
          <p:nvPr/>
        </p:nvSpPr>
        <p:spPr bwMode="auto">
          <a:xfrm>
            <a:off x="2438400" y="16002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3</a:t>
            </a:r>
          </a:p>
        </p:txBody>
      </p:sp>
    </p:spTree>
    <p:extLst>
      <p:ext uri="{BB962C8B-B14F-4D97-AF65-F5344CB8AC3E}">
        <p14:creationId xmlns:p14="http://schemas.microsoft.com/office/powerpoint/2010/main" val="207371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34"/>
                                        </p:tgtEl>
                                        <p:attrNameLst>
                                          <p:attrName>style.visibility</p:attrName>
                                        </p:attrNameLst>
                                      </p:cBhvr>
                                      <p:to>
                                        <p:strVal val="visible"/>
                                      </p:to>
                                    </p:set>
                                    <p:animEffect transition="in" filter="dissolve">
                                      <p:cBhvr>
                                        <p:cTn id="7" dur="500"/>
                                        <p:tgtEl>
                                          <p:spTgt spid="6863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639"/>
                                        </p:tgtEl>
                                        <p:attrNameLst>
                                          <p:attrName>style.visibility</p:attrName>
                                        </p:attrNameLst>
                                      </p:cBhvr>
                                      <p:to>
                                        <p:strVal val="visible"/>
                                      </p:to>
                                    </p:set>
                                    <p:animEffect transition="in" filter="dissolve">
                                      <p:cBhvr>
                                        <p:cTn id="11" dur="500"/>
                                        <p:tgtEl>
                                          <p:spTgt spid="6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4" grpId="0" autoUpdateAnimBg="0"/>
      <p:bldP spid="6863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28300"/>
            <a:ext cx="3456384" cy="584775"/>
          </a:xfrm>
          <a:prstGeom prst="rect">
            <a:avLst/>
          </a:prstGeom>
          <a:noFill/>
        </p:spPr>
        <p:txBody>
          <a:bodyPr wrap="square" rtlCol="0">
            <a:spAutoFit/>
          </a:bodyPr>
          <a:lstStyle/>
          <a:p>
            <a:r>
              <a:rPr lang="en-GB" sz="3200" dirty="0"/>
              <a:t>Part, part whole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947493"/>
            <a:ext cx="6768752" cy="485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64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3A0C4C-AFA8-4BC6-8E64-1E8FB2247EEB}"/>
              </a:ext>
            </a:extLst>
          </p:cNvPr>
          <p:cNvPicPr>
            <a:picLocks noChangeAspect="1"/>
          </p:cNvPicPr>
          <p:nvPr/>
        </p:nvPicPr>
        <p:blipFill>
          <a:blip r:embed="rId2"/>
          <a:stretch>
            <a:fillRect/>
          </a:stretch>
        </p:blipFill>
        <p:spPr>
          <a:xfrm>
            <a:off x="1835696" y="1844824"/>
            <a:ext cx="4497469" cy="3816424"/>
          </a:xfrm>
          <a:prstGeom prst="rect">
            <a:avLst/>
          </a:prstGeom>
        </p:spPr>
      </p:pic>
      <p:sp>
        <p:nvSpPr>
          <p:cNvPr id="3" name="TextBox 2">
            <a:extLst>
              <a:ext uri="{FF2B5EF4-FFF2-40B4-BE49-F238E27FC236}">
                <a16:creationId xmlns:a16="http://schemas.microsoft.com/office/drawing/2014/main" xmlns="" id="{9AD87EF9-BF73-44D9-8F57-7443739AB9CB}"/>
              </a:ext>
            </a:extLst>
          </p:cNvPr>
          <p:cNvSpPr txBox="1"/>
          <p:nvPr/>
        </p:nvSpPr>
        <p:spPr>
          <a:xfrm>
            <a:off x="971600" y="332656"/>
            <a:ext cx="6408712" cy="523220"/>
          </a:xfrm>
          <a:prstGeom prst="rect">
            <a:avLst/>
          </a:prstGeom>
          <a:noFill/>
        </p:spPr>
        <p:txBody>
          <a:bodyPr wrap="square" rtlCol="0">
            <a:spAutoFit/>
          </a:bodyPr>
          <a:lstStyle/>
          <a:p>
            <a:r>
              <a:rPr lang="en-GB" sz="2800" dirty="0"/>
              <a:t>Strengthening the inverse relationship</a:t>
            </a:r>
          </a:p>
        </p:txBody>
      </p:sp>
      <p:sp>
        <p:nvSpPr>
          <p:cNvPr id="4" name="TextBox 3">
            <a:extLst>
              <a:ext uri="{FF2B5EF4-FFF2-40B4-BE49-F238E27FC236}">
                <a16:creationId xmlns:a16="http://schemas.microsoft.com/office/drawing/2014/main" xmlns="" id="{A2B7D928-0D87-46BE-B771-FE4DD4D7D4A9}"/>
              </a:ext>
            </a:extLst>
          </p:cNvPr>
          <p:cNvSpPr txBox="1"/>
          <p:nvPr/>
        </p:nvSpPr>
        <p:spPr>
          <a:xfrm>
            <a:off x="3724390" y="2257708"/>
            <a:ext cx="720080" cy="646331"/>
          </a:xfrm>
          <a:prstGeom prst="rect">
            <a:avLst/>
          </a:prstGeom>
          <a:noFill/>
        </p:spPr>
        <p:txBody>
          <a:bodyPr wrap="square" rtlCol="0">
            <a:spAutoFit/>
          </a:bodyPr>
          <a:lstStyle/>
          <a:p>
            <a:r>
              <a:rPr lang="en-GB" sz="3600" dirty="0">
                <a:solidFill>
                  <a:srgbClr val="FF0000"/>
                </a:solidFill>
              </a:rPr>
              <a:t>10</a:t>
            </a:r>
            <a:endParaRPr lang="en-GB" dirty="0">
              <a:solidFill>
                <a:srgbClr val="FF0000"/>
              </a:solidFill>
            </a:endParaRPr>
          </a:p>
        </p:txBody>
      </p:sp>
      <p:sp>
        <p:nvSpPr>
          <p:cNvPr id="5" name="TextBox 4">
            <a:extLst>
              <a:ext uri="{FF2B5EF4-FFF2-40B4-BE49-F238E27FC236}">
                <a16:creationId xmlns:a16="http://schemas.microsoft.com/office/drawing/2014/main" xmlns="" id="{73C34933-9FD4-4220-960A-C5F7EE28CE3C}"/>
              </a:ext>
            </a:extLst>
          </p:cNvPr>
          <p:cNvSpPr txBox="1"/>
          <p:nvPr/>
        </p:nvSpPr>
        <p:spPr>
          <a:xfrm>
            <a:off x="2339752" y="4581128"/>
            <a:ext cx="720080" cy="646331"/>
          </a:xfrm>
          <a:prstGeom prst="rect">
            <a:avLst/>
          </a:prstGeom>
          <a:noFill/>
        </p:spPr>
        <p:txBody>
          <a:bodyPr wrap="square" rtlCol="0">
            <a:spAutoFit/>
          </a:bodyPr>
          <a:lstStyle/>
          <a:p>
            <a:r>
              <a:rPr lang="en-GB" sz="3600" dirty="0">
                <a:solidFill>
                  <a:srgbClr val="FF0000"/>
                </a:solidFill>
              </a:rPr>
              <a:t>8</a:t>
            </a:r>
            <a:endParaRPr lang="en-GB" dirty="0">
              <a:solidFill>
                <a:srgbClr val="FF0000"/>
              </a:solidFill>
            </a:endParaRPr>
          </a:p>
        </p:txBody>
      </p:sp>
      <p:sp>
        <p:nvSpPr>
          <p:cNvPr id="6" name="TextBox 5">
            <a:extLst>
              <a:ext uri="{FF2B5EF4-FFF2-40B4-BE49-F238E27FC236}">
                <a16:creationId xmlns:a16="http://schemas.microsoft.com/office/drawing/2014/main" xmlns="" id="{8A8BBA47-A0E4-4728-A0B3-D97971AC26EF}"/>
              </a:ext>
            </a:extLst>
          </p:cNvPr>
          <p:cNvSpPr txBox="1"/>
          <p:nvPr/>
        </p:nvSpPr>
        <p:spPr>
          <a:xfrm>
            <a:off x="5004048" y="4581127"/>
            <a:ext cx="720080" cy="646331"/>
          </a:xfrm>
          <a:prstGeom prst="rect">
            <a:avLst/>
          </a:prstGeom>
          <a:noFill/>
        </p:spPr>
        <p:txBody>
          <a:bodyPr wrap="square" rtlCol="0">
            <a:spAutoFit/>
          </a:bodyPr>
          <a:lstStyle/>
          <a:p>
            <a:r>
              <a:rPr lang="en-GB" sz="3600" dirty="0">
                <a:solidFill>
                  <a:srgbClr val="FF0000"/>
                </a:solidFill>
              </a:rPr>
              <a:t>2</a:t>
            </a:r>
            <a:endParaRPr lang="en-GB" dirty="0">
              <a:solidFill>
                <a:srgbClr val="FF0000"/>
              </a:solidFill>
            </a:endParaRPr>
          </a:p>
        </p:txBody>
      </p:sp>
    </p:spTree>
    <p:extLst>
      <p:ext uri="{BB962C8B-B14F-4D97-AF65-F5344CB8AC3E}">
        <p14:creationId xmlns:p14="http://schemas.microsoft.com/office/powerpoint/2010/main" val="409756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to make 10</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96" r="6727" b="4319"/>
          <a:stretch/>
        </p:blipFill>
        <p:spPr bwMode="auto">
          <a:xfrm>
            <a:off x="1619672" y="2456021"/>
            <a:ext cx="4104456" cy="35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1640" y="1772816"/>
            <a:ext cx="1656184" cy="646331"/>
          </a:xfrm>
          <a:prstGeom prst="rect">
            <a:avLst/>
          </a:prstGeom>
          <a:noFill/>
        </p:spPr>
        <p:txBody>
          <a:bodyPr wrap="square" rtlCol="0">
            <a:spAutoFit/>
          </a:bodyPr>
          <a:lstStyle/>
          <a:p>
            <a:r>
              <a:rPr lang="en-GB" sz="3600" dirty="0"/>
              <a:t>14 - 6</a:t>
            </a:r>
          </a:p>
        </p:txBody>
      </p:sp>
      <p:sp>
        <p:nvSpPr>
          <p:cNvPr id="6" name="Rectangle 5"/>
          <p:cNvSpPr/>
          <p:nvPr/>
        </p:nvSpPr>
        <p:spPr>
          <a:xfrm>
            <a:off x="1907704"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07804"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11960"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79712"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724944"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91880"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91880"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892" y="3470920"/>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690" y="3446711"/>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08157"/>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231" y="5187666"/>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808" y="5224666"/>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809" y="4497015"/>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577" y="4450648"/>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660232" y="2132856"/>
            <a:ext cx="1872208" cy="1200329"/>
          </a:xfrm>
          <a:prstGeom prst="rect">
            <a:avLst/>
          </a:prstGeom>
          <a:noFill/>
        </p:spPr>
        <p:txBody>
          <a:bodyPr wrap="square" rtlCol="0">
            <a:spAutoFit/>
          </a:bodyPr>
          <a:lstStyle/>
          <a:p>
            <a:r>
              <a:rPr lang="en-GB" dirty="0"/>
              <a:t>See the ‘story’ of a number and partition</a:t>
            </a:r>
          </a:p>
          <a:p>
            <a:r>
              <a:rPr lang="en-GB" dirty="0"/>
              <a:t>6 = 4 + 2</a:t>
            </a:r>
          </a:p>
        </p:txBody>
      </p:sp>
    </p:spTree>
    <p:extLst>
      <p:ext uri="{BB962C8B-B14F-4D97-AF65-F5344CB8AC3E}">
        <p14:creationId xmlns:p14="http://schemas.microsoft.com/office/powerpoint/2010/main" val="12243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P spid="11" grpId="0" animBg="1"/>
      <p:bldP spid="12" grpId="0" animBg="1"/>
      <p:bldP spid="13" grpId="0" animBg="1"/>
      <p:bldP spid="14"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to make 10</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96" r="6727" b="4319"/>
          <a:stretch/>
        </p:blipFill>
        <p:spPr bwMode="auto">
          <a:xfrm>
            <a:off x="1619672" y="2456021"/>
            <a:ext cx="4104456" cy="35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1640" y="1772816"/>
            <a:ext cx="1656184" cy="646331"/>
          </a:xfrm>
          <a:prstGeom prst="rect">
            <a:avLst/>
          </a:prstGeom>
          <a:noFill/>
        </p:spPr>
        <p:txBody>
          <a:bodyPr wrap="square" rtlCol="0">
            <a:spAutoFit/>
          </a:bodyPr>
          <a:lstStyle/>
          <a:p>
            <a:r>
              <a:rPr lang="en-GB" sz="3600" dirty="0"/>
              <a:t>14 - 6</a:t>
            </a:r>
          </a:p>
        </p:txBody>
      </p:sp>
      <p:sp>
        <p:nvSpPr>
          <p:cNvPr id="6" name="Rectangle 5"/>
          <p:cNvSpPr/>
          <p:nvPr/>
        </p:nvSpPr>
        <p:spPr>
          <a:xfrm>
            <a:off x="1907704"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07804"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11960"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79712"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724944"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91880"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91880"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892" y="3470920"/>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690" y="3446711"/>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08157"/>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660232" y="2132856"/>
            <a:ext cx="1872208" cy="1200329"/>
          </a:xfrm>
          <a:prstGeom prst="rect">
            <a:avLst/>
          </a:prstGeom>
          <a:noFill/>
        </p:spPr>
        <p:txBody>
          <a:bodyPr wrap="square" rtlCol="0">
            <a:spAutoFit/>
          </a:bodyPr>
          <a:lstStyle/>
          <a:p>
            <a:r>
              <a:rPr lang="en-GB" dirty="0"/>
              <a:t>See the ‘story’ of a number and partition</a:t>
            </a:r>
          </a:p>
          <a:p>
            <a:r>
              <a:rPr lang="en-GB" dirty="0"/>
              <a:t>6 = 4 + 2</a:t>
            </a:r>
          </a:p>
        </p:txBody>
      </p:sp>
      <p:sp>
        <p:nvSpPr>
          <p:cNvPr id="3" name="TextBox 2"/>
          <p:cNvSpPr txBox="1"/>
          <p:nvPr/>
        </p:nvSpPr>
        <p:spPr>
          <a:xfrm>
            <a:off x="6516216" y="3842395"/>
            <a:ext cx="1800200" cy="523220"/>
          </a:xfrm>
          <a:prstGeom prst="rect">
            <a:avLst/>
          </a:prstGeom>
          <a:noFill/>
        </p:spPr>
        <p:txBody>
          <a:bodyPr wrap="square" rtlCol="0">
            <a:spAutoFit/>
          </a:bodyPr>
          <a:lstStyle/>
          <a:p>
            <a:r>
              <a:rPr lang="en-GB" sz="2800" dirty="0"/>
              <a:t>14 - 4</a:t>
            </a:r>
            <a:endParaRPr lang="en-GB" dirty="0"/>
          </a:p>
        </p:txBody>
      </p:sp>
    </p:spTree>
    <p:extLst>
      <p:ext uri="{BB962C8B-B14F-4D97-AF65-F5344CB8AC3E}">
        <p14:creationId xmlns:p14="http://schemas.microsoft.com/office/powerpoint/2010/main" val="247476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bonds to 10</a:t>
            </a:r>
          </a:p>
        </p:txBody>
      </p:sp>
      <p:pic>
        <p:nvPicPr>
          <p:cNvPr id="5" name="Content Placeholder 4"/>
          <p:cNvPicPr>
            <a:picLocks noGrp="1"/>
          </p:cNvPicPr>
          <p:nvPr>
            <p:ph idx="1"/>
          </p:nvPr>
        </p:nvPicPr>
        <p:blipFill>
          <a:blip r:embed="rId2"/>
          <a:stretch>
            <a:fillRect/>
          </a:stretch>
        </p:blipFill>
        <p:spPr>
          <a:xfrm>
            <a:off x="251520" y="1772816"/>
            <a:ext cx="8892480" cy="4032448"/>
          </a:xfrm>
          <a:prstGeom prst="rect">
            <a:avLst/>
          </a:prstGeom>
        </p:spPr>
      </p:pic>
      <p:sp>
        <p:nvSpPr>
          <p:cNvPr id="3" name="5-Point Star 2"/>
          <p:cNvSpPr/>
          <p:nvPr/>
        </p:nvSpPr>
        <p:spPr>
          <a:xfrm>
            <a:off x="6012160" y="229878"/>
            <a:ext cx="1224136" cy="10801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FFFF00"/>
              </a:solidFill>
            </a:endParaRPr>
          </a:p>
        </p:txBody>
      </p:sp>
    </p:spTree>
    <p:extLst>
      <p:ext uri="{BB962C8B-B14F-4D97-AF65-F5344CB8AC3E}">
        <p14:creationId xmlns:p14="http://schemas.microsoft.com/office/powerpoint/2010/main" val="147156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Partitioning to make 10</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496" r="6727" b="4319"/>
          <a:stretch/>
        </p:blipFill>
        <p:spPr bwMode="auto">
          <a:xfrm>
            <a:off x="1619672" y="2456021"/>
            <a:ext cx="4104456" cy="35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1640" y="1772816"/>
            <a:ext cx="1656184" cy="646331"/>
          </a:xfrm>
          <a:prstGeom prst="rect">
            <a:avLst/>
          </a:prstGeom>
          <a:noFill/>
        </p:spPr>
        <p:txBody>
          <a:bodyPr wrap="square" rtlCol="0">
            <a:spAutoFit/>
          </a:bodyPr>
          <a:lstStyle/>
          <a:p>
            <a:r>
              <a:rPr lang="en-GB" sz="3600" dirty="0"/>
              <a:t>14 - 6</a:t>
            </a:r>
          </a:p>
        </p:txBody>
      </p:sp>
      <p:sp>
        <p:nvSpPr>
          <p:cNvPr id="6" name="Rectangle 5"/>
          <p:cNvSpPr/>
          <p:nvPr/>
        </p:nvSpPr>
        <p:spPr>
          <a:xfrm>
            <a:off x="1907704"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07804"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11960"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79712"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724944"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91880"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91880"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892" y="3470920"/>
            <a:ext cx="3841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660232" y="2132856"/>
            <a:ext cx="1872208" cy="1200329"/>
          </a:xfrm>
          <a:prstGeom prst="rect">
            <a:avLst/>
          </a:prstGeom>
          <a:noFill/>
        </p:spPr>
        <p:txBody>
          <a:bodyPr wrap="square" rtlCol="0">
            <a:spAutoFit/>
          </a:bodyPr>
          <a:lstStyle/>
          <a:p>
            <a:r>
              <a:rPr lang="en-GB" dirty="0"/>
              <a:t>See the ‘story’ of a number and partition</a:t>
            </a:r>
          </a:p>
          <a:p>
            <a:r>
              <a:rPr lang="en-GB" dirty="0"/>
              <a:t>6 = 4 + 2</a:t>
            </a:r>
          </a:p>
        </p:txBody>
      </p:sp>
      <p:sp>
        <p:nvSpPr>
          <p:cNvPr id="3" name="TextBox 2"/>
          <p:cNvSpPr txBox="1"/>
          <p:nvPr/>
        </p:nvSpPr>
        <p:spPr>
          <a:xfrm>
            <a:off x="6516216" y="3842395"/>
            <a:ext cx="2448272" cy="523220"/>
          </a:xfrm>
          <a:prstGeom prst="rect">
            <a:avLst/>
          </a:prstGeom>
          <a:noFill/>
        </p:spPr>
        <p:txBody>
          <a:bodyPr wrap="square" rtlCol="0">
            <a:spAutoFit/>
          </a:bodyPr>
          <a:lstStyle/>
          <a:p>
            <a:r>
              <a:rPr lang="en-GB" sz="2800" dirty="0"/>
              <a:t>14 – 4 – 2 = 8</a:t>
            </a:r>
            <a:endParaRPr lang="en-GB" dirty="0"/>
          </a:p>
        </p:txBody>
      </p:sp>
      <p:sp>
        <p:nvSpPr>
          <p:cNvPr id="16" name="TextBox 15">
            <a:extLst>
              <a:ext uri="{FF2B5EF4-FFF2-40B4-BE49-F238E27FC236}">
                <a16:creationId xmlns:a16="http://schemas.microsoft.com/office/drawing/2014/main" xmlns="" id="{9F5201EF-FB1A-4E56-8A94-BB7396B40AB2}"/>
              </a:ext>
            </a:extLst>
          </p:cNvPr>
          <p:cNvSpPr txBox="1"/>
          <p:nvPr/>
        </p:nvSpPr>
        <p:spPr>
          <a:xfrm>
            <a:off x="5940152" y="5973997"/>
            <a:ext cx="2592288" cy="646331"/>
          </a:xfrm>
          <a:prstGeom prst="rect">
            <a:avLst/>
          </a:prstGeom>
          <a:noFill/>
        </p:spPr>
        <p:txBody>
          <a:bodyPr wrap="square" rtlCol="0">
            <a:spAutoFit/>
          </a:bodyPr>
          <a:lstStyle/>
          <a:p>
            <a:r>
              <a:rPr lang="en-GB" dirty="0">
                <a:solidFill>
                  <a:srgbClr val="FF0000"/>
                </a:solidFill>
              </a:rPr>
              <a:t>Explain how you would mentally solve 13-8</a:t>
            </a:r>
          </a:p>
        </p:txBody>
      </p:sp>
    </p:spTree>
    <p:extLst>
      <p:ext uri="{BB962C8B-B14F-4D97-AF65-F5344CB8AC3E}">
        <p14:creationId xmlns:p14="http://schemas.microsoft.com/office/powerpoint/2010/main" val="321236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2400" y="152400"/>
            <a:ext cx="891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2800" dirty="0">
                <a:solidFill>
                  <a:srgbClr val="FFFF00"/>
                </a:solidFill>
                <a:latin typeface="Comic Sans MS" pitchFamily="66" charset="0"/>
              </a:rPr>
              <a:t>partitioning 8 to stop at 10</a:t>
            </a:r>
            <a:r>
              <a:rPr lang="en-GB" altLang="en-US" sz="3200" dirty="0">
                <a:solidFill>
                  <a:srgbClr val="FFFF00"/>
                </a:solidFill>
                <a:latin typeface="Comic Sans MS" pitchFamily="66" charset="0"/>
              </a:rPr>
              <a:t> </a:t>
            </a:r>
          </a:p>
        </p:txBody>
      </p:sp>
      <p:sp>
        <p:nvSpPr>
          <p:cNvPr id="26627" name="Text Box 3"/>
          <p:cNvSpPr txBox="1">
            <a:spLocks noChangeArrowheads="1"/>
          </p:cNvSpPr>
          <p:nvPr/>
        </p:nvSpPr>
        <p:spPr bwMode="auto">
          <a:xfrm>
            <a:off x="381000" y="14478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dirty="0">
                <a:solidFill>
                  <a:srgbClr val="FFFFFF"/>
                </a:solidFill>
                <a:latin typeface="Comic Sans MS" pitchFamily="66" charset="0"/>
              </a:rPr>
              <a:t>15 - 8</a:t>
            </a:r>
            <a:r>
              <a:rPr lang="en-GB" altLang="en-US" sz="3200" dirty="0">
                <a:solidFill>
                  <a:srgbClr val="FFFFFF"/>
                </a:solidFill>
                <a:latin typeface="Comic Sans MS" pitchFamily="66" charset="0"/>
                <a:sym typeface="Symbol" pitchFamily="18" charset="2"/>
              </a:rPr>
              <a:t>  =</a:t>
            </a:r>
            <a:endParaRPr lang="en-GB" altLang="en-US" sz="3200" dirty="0">
              <a:solidFill>
                <a:srgbClr val="FFFFFF"/>
              </a:solidFill>
              <a:latin typeface="Comic Sans MS" pitchFamily="66" charset="0"/>
            </a:endParaRPr>
          </a:p>
        </p:txBody>
      </p:sp>
      <p:sp>
        <p:nvSpPr>
          <p:cNvPr id="75780" name="Text Box 4"/>
          <p:cNvSpPr txBox="1">
            <a:spLocks noChangeArrowheads="1"/>
          </p:cNvSpPr>
          <p:nvPr/>
        </p:nvSpPr>
        <p:spPr bwMode="auto">
          <a:xfrm>
            <a:off x="2286000" y="14478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7</a:t>
            </a:r>
          </a:p>
        </p:txBody>
      </p:sp>
      <p:sp>
        <p:nvSpPr>
          <p:cNvPr id="26629" name="Text Box 5"/>
          <p:cNvSpPr txBox="1">
            <a:spLocks noChangeArrowheads="1"/>
          </p:cNvSpPr>
          <p:nvPr/>
        </p:nvSpPr>
        <p:spPr bwMode="auto">
          <a:xfrm>
            <a:off x="457200" y="34290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0</a:t>
            </a:r>
          </a:p>
        </p:txBody>
      </p:sp>
      <p:graphicFrame>
        <p:nvGraphicFramePr>
          <p:cNvPr id="75782" name="Group 6"/>
          <p:cNvGraphicFramePr>
            <a:graphicFrameLocks noGrp="1"/>
          </p:cNvGraphicFramePr>
          <p:nvPr/>
        </p:nvGraphicFramePr>
        <p:xfrm>
          <a:off x="685800" y="3124200"/>
          <a:ext cx="7467600" cy="289222"/>
        </p:xfrm>
        <a:graphic>
          <a:graphicData uri="http://schemas.openxmlformats.org/drawingml/2006/table">
            <a:tbl>
              <a:tblPr/>
              <a:tblGrid>
                <a:gridCol w="373063">
                  <a:extLst>
                    <a:ext uri="{9D8B030D-6E8A-4147-A177-3AD203B41FA5}">
                      <a16:colId xmlns:a16="http://schemas.microsoft.com/office/drawing/2014/main" xmlns="" val="20000"/>
                    </a:ext>
                  </a:extLst>
                </a:gridCol>
                <a:gridCol w="373062">
                  <a:extLst>
                    <a:ext uri="{9D8B030D-6E8A-4147-A177-3AD203B41FA5}">
                      <a16:colId xmlns:a16="http://schemas.microsoft.com/office/drawing/2014/main" xmlns="" val="20001"/>
                    </a:ext>
                  </a:extLst>
                </a:gridCol>
                <a:gridCol w="374650">
                  <a:extLst>
                    <a:ext uri="{9D8B030D-6E8A-4147-A177-3AD203B41FA5}">
                      <a16:colId xmlns:a16="http://schemas.microsoft.com/office/drawing/2014/main" xmlns="" val="20002"/>
                    </a:ext>
                  </a:extLst>
                </a:gridCol>
                <a:gridCol w="373063">
                  <a:extLst>
                    <a:ext uri="{9D8B030D-6E8A-4147-A177-3AD203B41FA5}">
                      <a16:colId xmlns:a16="http://schemas.microsoft.com/office/drawing/2014/main" xmlns="" val="20003"/>
                    </a:ext>
                  </a:extLst>
                </a:gridCol>
                <a:gridCol w="373062">
                  <a:extLst>
                    <a:ext uri="{9D8B030D-6E8A-4147-A177-3AD203B41FA5}">
                      <a16:colId xmlns:a16="http://schemas.microsoft.com/office/drawing/2014/main" xmlns="" val="20004"/>
                    </a:ext>
                  </a:extLst>
                </a:gridCol>
                <a:gridCol w="373063">
                  <a:extLst>
                    <a:ext uri="{9D8B030D-6E8A-4147-A177-3AD203B41FA5}">
                      <a16:colId xmlns:a16="http://schemas.microsoft.com/office/drawing/2014/main" xmlns="" val="20005"/>
                    </a:ext>
                  </a:extLst>
                </a:gridCol>
                <a:gridCol w="373062">
                  <a:extLst>
                    <a:ext uri="{9D8B030D-6E8A-4147-A177-3AD203B41FA5}">
                      <a16:colId xmlns:a16="http://schemas.microsoft.com/office/drawing/2014/main" xmlns="" val="20006"/>
                    </a:ext>
                  </a:extLst>
                </a:gridCol>
                <a:gridCol w="374650">
                  <a:extLst>
                    <a:ext uri="{9D8B030D-6E8A-4147-A177-3AD203B41FA5}">
                      <a16:colId xmlns:a16="http://schemas.microsoft.com/office/drawing/2014/main" xmlns="" val="20007"/>
                    </a:ext>
                  </a:extLst>
                </a:gridCol>
                <a:gridCol w="373063">
                  <a:extLst>
                    <a:ext uri="{9D8B030D-6E8A-4147-A177-3AD203B41FA5}">
                      <a16:colId xmlns:a16="http://schemas.microsoft.com/office/drawing/2014/main" xmlns="" val="20008"/>
                    </a:ext>
                  </a:extLst>
                </a:gridCol>
                <a:gridCol w="373062">
                  <a:extLst>
                    <a:ext uri="{9D8B030D-6E8A-4147-A177-3AD203B41FA5}">
                      <a16:colId xmlns:a16="http://schemas.microsoft.com/office/drawing/2014/main" xmlns="" val="20009"/>
                    </a:ext>
                  </a:extLst>
                </a:gridCol>
                <a:gridCol w="373063">
                  <a:extLst>
                    <a:ext uri="{9D8B030D-6E8A-4147-A177-3AD203B41FA5}">
                      <a16:colId xmlns:a16="http://schemas.microsoft.com/office/drawing/2014/main" xmlns="" val="20010"/>
                    </a:ext>
                  </a:extLst>
                </a:gridCol>
                <a:gridCol w="373062">
                  <a:extLst>
                    <a:ext uri="{9D8B030D-6E8A-4147-A177-3AD203B41FA5}">
                      <a16:colId xmlns:a16="http://schemas.microsoft.com/office/drawing/2014/main" xmlns="" val="20011"/>
                    </a:ext>
                  </a:extLst>
                </a:gridCol>
                <a:gridCol w="374650">
                  <a:extLst>
                    <a:ext uri="{9D8B030D-6E8A-4147-A177-3AD203B41FA5}">
                      <a16:colId xmlns:a16="http://schemas.microsoft.com/office/drawing/2014/main" xmlns="" val="20012"/>
                    </a:ext>
                  </a:extLst>
                </a:gridCol>
                <a:gridCol w="373063">
                  <a:extLst>
                    <a:ext uri="{9D8B030D-6E8A-4147-A177-3AD203B41FA5}">
                      <a16:colId xmlns:a16="http://schemas.microsoft.com/office/drawing/2014/main" xmlns="" val="20013"/>
                    </a:ext>
                  </a:extLst>
                </a:gridCol>
                <a:gridCol w="373062">
                  <a:extLst>
                    <a:ext uri="{9D8B030D-6E8A-4147-A177-3AD203B41FA5}">
                      <a16:colId xmlns:a16="http://schemas.microsoft.com/office/drawing/2014/main" xmlns="" val="20014"/>
                    </a:ext>
                  </a:extLst>
                </a:gridCol>
                <a:gridCol w="373063">
                  <a:extLst>
                    <a:ext uri="{9D8B030D-6E8A-4147-A177-3AD203B41FA5}">
                      <a16:colId xmlns:a16="http://schemas.microsoft.com/office/drawing/2014/main" xmlns="" val="20015"/>
                    </a:ext>
                  </a:extLst>
                </a:gridCol>
                <a:gridCol w="373062">
                  <a:extLst>
                    <a:ext uri="{9D8B030D-6E8A-4147-A177-3AD203B41FA5}">
                      <a16:colId xmlns:a16="http://schemas.microsoft.com/office/drawing/2014/main" xmlns="" val="20016"/>
                    </a:ext>
                  </a:extLst>
                </a:gridCol>
                <a:gridCol w="374650">
                  <a:extLst>
                    <a:ext uri="{9D8B030D-6E8A-4147-A177-3AD203B41FA5}">
                      <a16:colId xmlns:a16="http://schemas.microsoft.com/office/drawing/2014/main" xmlns="" val="20017"/>
                    </a:ext>
                  </a:extLst>
                </a:gridCol>
                <a:gridCol w="373063">
                  <a:extLst>
                    <a:ext uri="{9D8B030D-6E8A-4147-A177-3AD203B41FA5}">
                      <a16:colId xmlns:a16="http://schemas.microsoft.com/office/drawing/2014/main" xmlns="" val="20018"/>
                    </a:ext>
                  </a:extLst>
                </a:gridCol>
                <a:gridCol w="373062">
                  <a:extLst>
                    <a:ext uri="{9D8B030D-6E8A-4147-A177-3AD203B41FA5}">
                      <a16:colId xmlns:a16="http://schemas.microsoft.com/office/drawing/2014/main" xmlns="" val="20019"/>
                    </a:ext>
                  </a:extLst>
                </a:gridCol>
              </a:tblGrid>
              <a:tr h="2889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75845" name="Freeform 69"/>
          <p:cNvSpPr>
            <a:spLocks/>
          </p:cNvSpPr>
          <p:nvPr/>
        </p:nvSpPr>
        <p:spPr bwMode="auto">
          <a:xfrm>
            <a:off x="3305175" y="2667000"/>
            <a:ext cx="1114425" cy="457200"/>
          </a:xfrm>
          <a:custGeom>
            <a:avLst/>
            <a:gdLst>
              <a:gd name="T0" fmla="*/ 0 w 864"/>
              <a:gd name="T1" fmla="*/ 725805000 h 288"/>
              <a:gd name="T2" fmla="*/ 718717705 w 864"/>
              <a:gd name="T3" fmla="*/ 0 h 288"/>
              <a:gd name="T4" fmla="*/ 1437434121 w 864"/>
              <a:gd name="T5" fmla="*/ 725805000 h 288"/>
              <a:gd name="T6" fmla="*/ 0 60000 65536"/>
              <a:gd name="T7" fmla="*/ 0 60000 65536"/>
              <a:gd name="T8" fmla="*/ 0 60000 65536"/>
            </a:gdLst>
            <a:ahLst/>
            <a:cxnLst>
              <a:cxn ang="T6">
                <a:pos x="T0" y="T1"/>
              </a:cxn>
              <a:cxn ang="T7">
                <a:pos x="T2" y="T3"/>
              </a:cxn>
              <a:cxn ang="T8">
                <a:pos x="T4" y="T5"/>
              </a:cxn>
            </a:cxnLst>
            <a:rect l="0" t="0" r="r" b="b"/>
            <a:pathLst>
              <a:path w="864" h="288">
                <a:moveTo>
                  <a:pt x="0" y="288"/>
                </a:moveTo>
                <a:cubicBezTo>
                  <a:pt x="144" y="144"/>
                  <a:pt x="288" y="0"/>
                  <a:pt x="432" y="0"/>
                </a:cubicBezTo>
                <a:cubicBezTo>
                  <a:pt x="576" y="0"/>
                  <a:pt x="720" y="144"/>
                  <a:pt x="864" y="288"/>
                </a:cubicBezTo>
              </a:path>
            </a:pathLst>
          </a:custGeom>
          <a:noFill/>
          <a:ln w="28575" cmpd="sng">
            <a:solidFill>
              <a:srgbClr val="FFFF00"/>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5846" name="Text Box 70"/>
          <p:cNvSpPr txBox="1">
            <a:spLocks noChangeArrowheads="1"/>
          </p:cNvSpPr>
          <p:nvPr/>
        </p:nvSpPr>
        <p:spPr bwMode="auto">
          <a:xfrm>
            <a:off x="3505200" y="2209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FF"/>
                </a:solidFill>
                <a:latin typeface="Comic Sans MS" pitchFamily="66" charset="0"/>
              </a:rPr>
              <a:t>- 3</a:t>
            </a:r>
          </a:p>
        </p:txBody>
      </p:sp>
      <p:sp>
        <p:nvSpPr>
          <p:cNvPr id="26675" name="Text Box 71"/>
          <p:cNvSpPr txBox="1">
            <a:spLocks noChangeArrowheads="1"/>
          </p:cNvSpPr>
          <p:nvPr/>
        </p:nvSpPr>
        <p:spPr bwMode="auto">
          <a:xfrm>
            <a:off x="6019800" y="3535363"/>
            <a:ext cx="68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15</a:t>
            </a:r>
          </a:p>
        </p:txBody>
      </p:sp>
      <p:sp>
        <p:nvSpPr>
          <p:cNvPr id="75848" name="Text Box 72"/>
          <p:cNvSpPr txBox="1">
            <a:spLocks noChangeArrowheads="1"/>
          </p:cNvSpPr>
          <p:nvPr/>
        </p:nvSpPr>
        <p:spPr bwMode="auto">
          <a:xfrm>
            <a:off x="2971800" y="3505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7</a:t>
            </a:r>
          </a:p>
        </p:txBody>
      </p:sp>
      <p:sp>
        <p:nvSpPr>
          <p:cNvPr id="75849" name="Freeform 73"/>
          <p:cNvSpPr>
            <a:spLocks/>
          </p:cNvSpPr>
          <p:nvPr/>
        </p:nvSpPr>
        <p:spPr bwMode="auto">
          <a:xfrm>
            <a:off x="4419600" y="2667000"/>
            <a:ext cx="1905000" cy="457200"/>
          </a:xfrm>
          <a:custGeom>
            <a:avLst/>
            <a:gdLst>
              <a:gd name="T0" fmla="*/ 0 w 864"/>
              <a:gd name="T1" fmla="*/ 725805000 h 288"/>
              <a:gd name="T2" fmla="*/ 2100130208 w 864"/>
              <a:gd name="T3" fmla="*/ 0 h 288"/>
              <a:gd name="T4" fmla="*/ 2147483647 w 864"/>
              <a:gd name="T5" fmla="*/ 725805000 h 288"/>
              <a:gd name="T6" fmla="*/ 0 60000 65536"/>
              <a:gd name="T7" fmla="*/ 0 60000 65536"/>
              <a:gd name="T8" fmla="*/ 0 60000 65536"/>
            </a:gdLst>
            <a:ahLst/>
            <a:cxnLst>
              <a:cxn ang="T6">
                <a:pos x="T0" y="T1"/>
              </a:cxn>
              <a:cxn ang="T7">
                <a:pos x="T2" y="T3"/>
              </a:cxn>
              <a:cxn ang="T8">
                <a:pos x="T4" y="T5"/>
              </a:cxn>
            </a:cxnLst>
            <a:rect l="0" t="0" r="r" b="b"/>
            <a:pathLst>
              <a:path w="864" h="288">
                <a:moveTo>
                  <a:pt x="0" y="288"/>
                </a:moveTo>
                <a:cubicBezTo>
                  <a:pt x="144" y="144"/>
                  <a:pt x="288" y="0"/>
                  <a:pt x="432" y="0"/>
                </a:cubicBezTo>
                <a:cubicBezTo>
                  <a:pt x="576" y="0"/>
                  <a:pt x="720" y="144"/>
                  <a:pt x="864" y="288"/>
                </a:cubicBezTo>
              </a:path>
            </a:pathLst>
          </a:custGeom>
          <a:noFill/>
          <a:ln w="28575" cmpd="sng">
            <a:solidFill>
              <a:srgbClr val="FFFF00"/>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75850" name="Text Box 74"/>
          <p:cNvSpPr txBox="1">
            <a:spLocks noChangeArrowheads="1"/>
          </p:cNvSpPr>
          <p:nvPr/>
        </p:nvSpPr>
        <p:spPr bwMode="auto">
          <a:xfrm>
            <a:off x="5029200" y="2209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FF"/>
                </a:solidFill>
                <a:latin typeface="Comic Sans MS" pitchFamily="66" charset="0"/>
              </a:rPr>
              <a:t>- 5</a:t>
            </a:r>
          </a:p>
        </p:txBody>
      </p:sp>
      <p:sp>
        <p:nvSpPr>
          <p:cNvPr id="26679" name="Text Box 75"/>
          <p:cNvSpPr txBox="1">
            <a:spLocks noChangeArrowheads="1"/>
          </p:cNvSpPr>
          <p:nvPr/>
        </p:nvSpPr>
        <p:spPr bwMode="auto">
          <a:xfrm>
            <a:off x="7848600" y="3429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20</a:t>
            </a:r>
          </a:p>
        </p:txBody>
      </p:sp>
      <p:sp>
        <p:nvSpPr>
          <p:cNvPr id="75852" name="Text Box 76"/>
          <p:cNvSpPr txBox="1">
            <a:spLocks noChangeArrowheads="1"/>
          </p:cNvSpPr>
          <p:nvPr/>
        </p:nvSpPr>
        <p:spPr bwMode="auto">
          <a:xfrm>
            <a:off x="4114800" y="3505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00FFFF"/>
                </a:solidFill>
                <a:latin typeface="Comic Sans MS" pitchFamily="66" charset="0"/>
              </a:rPr>
              <a:t>10</a:t>
            </a:r>
          </a:p>
        </p:txBody>
      </p:sp>
      <p:sp>
        <p:nvSpPr>
          <p:cNvPr id="75853" name="Text Box 77"/>
          <p:cNvSpPr txBox="1">
            <a:spLocks noChangeArrowheads="1"/>
          </p:cNvSpPr>
          <p:nvPr/>
        </p:nvSpPr>
        <p:spPr bwMode="auto">
          <a:xfrm>
            <a:off x="609600" y="4343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15 - 5</a:t>
            </a:r>
            <a:r>
              <a:rPr lang="en-GB" altLang="en-US" sz="3200">
                <a:solidFill>
                  <a:srgbClr val="FFFFFF"/>
                </a:solidFill>
                <a:latin typeface="Comic Sans MS" pitchFamily="66" charset="0"/>
                <a:sym typeface="Symbol" pitchFamily="18" charset="2"/>
              </a:rPr>
              <a:t>  =  </a:t>
            </a:r>
            <a:r>
              <a:rPr lang="en-GB" altLang="en-US" sz="3200">
                <a:solidFill>
                  <a:srgbClr val="00FFFF"/>
                </a:solidFill>
                <a:latin typeface="Comic Sans MS" pitchFamily="66" charset="0"/>
                <a:sym typeface="Symbol" pitchFamily="18" charset="2"/>
              </a:rPr>
              <a:t>10</a:t>
            </a:r>
            <a:endParaRPr lang="en-GB" altLang="en-US" sz="3200">
              <a:solidFill>
                <a:srgbClr val="FFFFFF"/>
              </a:solidFill>
              <a:latin typeface="Comic Sans MS" pitchFamily="66" charset="0"/>
            </a:endParaRPr>
          </a:p>
        </p:txBody>
      </p:sp>
      <p:sp>
        <p:nvSpPr>
          <p:cNvPr id="75854" name="Text Box 78"/>
          <p:cNvSpPr txBox="1">
            <a:spLocks noChangeArrowheads="1"/>
          </p:cNvSpPr>
          <p:nvPr/>
        </p:nvSpPr>
        <p:spPr bwMode="auto">
          <a:xfrm>
            <a:off x="609600" y="51054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00FFFF"/>
                </a:solidFill>
                <a:latin typeface="Comic Sans MS" pitchFamily="66" charset="0"/>
              </a:rPr>
              <a:t>10</a:t>
            </a:r>
            <a:r>
              <a:rPr lang="en-GB" altLang="en-US" sz="3200">
                <a:solidFill>
                  <a:srgbClr val="FFFFFF"/>
                </a:solidFill>
                <a:latin typeface="Comic Sans MS" pitchFamily="66" charset="0"/>
              </a:rPr>
              <a:t> - 3</a:t>
            </a:r>
            <a:r>
              <a:rPr lang="en-GB" altLang="en-US" sz="3200">
                <a:solidFill>
                  <a:srgbClr val="FFFFFF"/>
                </a:solidFill>
                <a:latin typeface="Comic Sans MS" pitchFamily="66" charset="0"/>
                <a:sym typeface="Symbol" pitchFamily="18" charset="2"/>
              </a:rPr>
              <a:t>  =</a:t>
            </a:r>
            <a:endParaRPr lang="en-GB" altLang="en-US" sz="3200">
              <a:solidFill>
                <a:srgbClr val="FFFFFF"/>
              </a:solidFill>
              <a:latin typeface="Comic Sans MS" pitchFamily="66" charset="0"/>
            </a:endParaRPr>
          </a:p>
        </p:txBody>
      </p:sp>
      <p:sp>
        <p:nvSpPr>
          <p:cNvPr id="75855" name="Text Box 79"/>
          <p:cNvSpPr txBox="1">
            <a:spLocks noChangeArrowheads="1"/>
          </p:cNvSpPr>
          <p:nvPr/>
        </p:nvSpPr>
        <p:spPr bwMode="auto">
          <a:xfrm>
            <a:off x="2514600" y="51054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7</a:t>
            </a:r>
          </a:p>
        </p:txBody>
      </p:sp>
      <p:grpSp>
        <p:nvGrpSpPr>
          <p:cNvPr id="75856" name="Group 80"/>
          <p:cNvGrpSpPr>
            <a:grpSpLocks/>
          </p:cNvGrpSpPr>
          <p:nvPr/>
        </p:nvGrpSpPr>
        <p:grpSpPr bwMode="auto">
          <a:xfrm>
            <a:off x="8305800" y="2209800"/>
            <a:ext cx="685800" cy="762000"/>
            <a:chOff x="5232" y="1392"/>
            <a:chExt cx="432" cy="480"/>
          </a:xfrm>
        </p:grpSpPr>
        <p:sp>
          <p:nvSpPr>
            <p:cNvPr id="26685" name="AutoShape 81"/>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6686" name="Text Box 82"/>
            <p:cNvSpPr txBox="1">
              <a:spLocks noChangeArrowheads="1"/>
            </p:cNvSpPr>
            <p:nvPr/>
          </p:nvSpPr>
          <p:spPr bwMode="auto">
            <a:xfrm>
              <a:off x="5280"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000000"/>
                  </a:solidFill>
                  <a:latin typeface="Comic Sans MS" pitchFamily="66" charset="0"/>
                </a:rPr>
                <a:t> 7</a:t>
              </a:r>
            </a:p>
          </p:txBody>
        </p:sp>
      </p:grpSp>
      <p:cxnSp>
        <p:nvCxnSpPr>
          <p:cNvPr id="3" name="Straight Connector 2"/>
          <p:cNvCxnSpPr>
            <a:endCxn id="75782" idx="2"/>
          </p:cNvCxnSpPr>
          <p:nvPr/>
        </p:nvCxnSpPr>
        <p:spPr>
          <a:xfrm>
            <a:off x="4419600" y="3124200"/>
            <a:ext cx="0" cy="289222"/>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00600" y="4633119"/>
            <a:ext cx="3848100" cy="830997"/>
          </a:xfrm>
          <a:prstGeom prst="rect">
            <a:avLst/>
          </a:prstGeom>
          <a:noFill/>
        </p:spPr>
        <p:txBody>
          <a:bodyPr wrap="square" rtlCol="0">
            <a:spAutoFit/>
          </a:bodyPr>
          <a:lstStyle/>
          <a:p>
            <a:r>
              <a:rPr lang="en-GB" sz="2400" dirty="0">
                <a:solidFill>
                  <a:schemeClr val="bg1"/>
                </a:solidFill>
              </a:rPr>
              <a:t>Need to know the ‘story’ of  8 and partition into 5 + 3</a:t>
            </a:r>
            <a:endParaRPr lang="en-GB" dirty="0">
              <a:solidFill>
                <a:schemeClr val="bg1"/>
              </a:solidFill>
            </a:endParaRPr>
          </a:p>
        </p:txBody>
      </p:sp>
    </p:spTree>
    <p:extLst>
      <p:ext uri="{BB962C8B-B14F-4D97-AF65-F5344CB8AC3E}">
        <p14:creationId xmlns:p14="http://schemas.microsoft.com/office/powerpoint/2010/main" val="478955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849"/>
                                        </p:tgtEl>
                                        <p:attrNameLst>
                                          <p:attrName>style.visibility</p:attrName>
                                        </p:attrNameLst>
                                      </p:cBhvr>
                                      <p:to>
                                        <p:strVal val="visible"/>
                                      </p:to>
                                    </p:set>
                                    <p:animEffect transition="in" filter="dissolve">
                                      <p:cBhvr>
                                        <p:cTn id="7" dur="500"/>
                                        <p:tgtEl>
                                          <p:spTgt spid="7584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5850"/>
                                        </p:tgtEl>
                                        <p:attrNameLst>
                                          <p:attrName>style.visibility</p:attrName>
                                        </p:attrNameLst>
                                      </p:cBhvr>
                                      <p:to>
                                        <p:strVal val="visible"/>
                                      </p:to>
                                    </p:set>
                                    <p:animEffect transition="in" filter="dissolve">
                                      <p:cBhvr>
                                        <p:cTn id="11" dur="500"/>
                                        <p:tgtEl>
                                          <p:spTgt spid="7585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5852"/>
                                        </p:tgtEl>
                                        <p:attrNameLst>
                                          <p:attrName>style.visibility</p:attrName>
                                        </p:attrNameLst>
                                      </p:cBhvr>
                                      <p:to>
                                        <p:strVal val="visible"/>
                                      </p:to>
                                    </p:set>
                                    <p:animEffect transition="in" filter="dissolve">
                                      <p:cBhvr>
                                        <p:cTn id="15" dur="500"/>
                                        <p:tgtEl>
                                          <p:spTgt spid="7585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5853"/>
                                        </p:tgtEl>
                                        <p:attrNameLst>
                                          <p:attrName>style.visibility</p:attrName>
                                        </p:attrNameLst>
                                      </p:cBhvr>
                                      <p:to>
                                        <p:strVal val="visible"/>
                                      </p:to>
                                    </p:set>
                                    <p:animEffect transition="in" filter="dissolve">
                                      <p:cBhvr>
                                        <p:cTn id="19" dur="500"/>
                                        <p:tgtEl>
                                          <p:spTgt spid="758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5845"/>
                                        </p:tgtEl>
                                        <p:attrNameLst>
                                          <p:attrName>style.visibility</p:attrName>
                                        </p:attrNameLst>
                                      </p:cBhvr>
                                      <p:to>
                                        <p:strVal val="visible"/>
                                      </p:to>
                                    </p:set>
                                    <p:animEffect transition="in" filter="dissolve">
                                      <p:cBhvr>
                                        <p:cTn id="24" dur="500"/>
                                        <p:tgtEl>
                                          <p:spTgt spid="75845"/>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75846"/>
                                        </p:tgtEl>
                                        <p:attrNameLst>
                                          <p:attrName>style.visibility</p:attrName>
                                        </p:attrNameLst>
                                      </p:cBhvr>
                                      <p:to>
                                        <p:strVal val="visible"/>
                                      </p:to>
                                    </p:set>
                                    <p:animEffect transition="in" filter="dissolve">
                                      <p:cBhvr>
                                        <p:cTn id="28" dur="500"/>
                                        <p:tgtEl>
                                          <p:spTgt spid="75846"/>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75848"/>
                                        </p:tgtEl>
                                        <p:attrNameLst>
                                          <p:attrName>style.visibility</p:attrName>
                                        </p:attrNameLst>
                                      </p:cBhvr>
                                      <p:to>
                                        <p:strVal val="visible"/>
                                      </p:to>
                                    </p:set>
                                    <p:animEffect transition="in" filter="dissolve">
                                      <p:cBhvr>
                                        <p:cTn id="32" dur="500"/>
                                        <p:tgtEl>
                                          <p:spTgt spid="75848"/>
                                        </p:tgtEl>
                                      </p:cBhvr>
                                    </p:animEffect>
                                  </p:childTnLst>
                                </p:cTn>
                              </p:par>
                            </p:childTnLst>
                          </p:cTn>
                        </p:par>
                        <p:par>
                          <p:cTn id="33" fill="hold" nodeType="afterGroup">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75854"/>
                                        </p:tgtEl>
                                        <p:attrNameLst>
                                          <p:attrName>style.visibility</p:attrName>
                                        </p:attrNameLst>
                                      </p:cBhvr>
                                      <p:to>
                                        <p:strVal val="visible"/>
                                      </p:to>
                                    </p:set>
                                    <p:animEffect transition="in" filter="dissolve">
                                      <p:cBhvr>
                                        <p:cTn id="36" dur="500"/>
                                        <p:tgtEl>
                                          <p:spTgt spid="75854"/>
                                        </p:tgtEl>
                                      </p:cBhvr>
                                    </p:animEffect>
                                  </p:childTnLst>
                                </p:cTn>
                              </p:par>
                            </p:childTnLst>
                          </p:cTn>
                        </p:par>
                        <p:par>
                          <p:cTn id="37" fill="hold" nodeType="afterGroup">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75855"/>
                                        </p:tgtEl>
                                        <p:attrNameLst>
                                          <p:attrName>style.visibility</p:attrName>
                                        </p:attrNameLst>
                                      </p:cBhvr>
                                      <p:to>
                                        <p:strVal val="visible"/>
                                      </p:to>
                                    </p:set>
                                    <p:animEffect transition="in" filter="dissolve">
                                      <p:cBhvr>
                                        <p:cTn id="40" dur="500"/>
                                        <p:tgtEl>
                                          <p:spTgt spid="75855"/>
                                        </p:tgtEl>
                                      </p:cBhvr>
                                    </p:animEffect>
                                  </p:childTnLst>
                                </p:cTn>
                              </p:par>
                            </p:childTnLst>
                          </p:cTn>
                        </p:par>
                        <p:par>
                          <p:cTn id="41" fill="hold" nodeType="afterGroup">
                            <p:stCondLst>
                              <p:cond delay="2500"/>
                            </p:stCondLst>
                            <p:childTnLst>
                              <p:par>
                                <p:cTn id="42" presetID="9" presetClass="entr" presetSubtype="0" fill="hold" grpId="0" nodeType="afterEffect">
                                  <p:stCondLst>
                                    <p:cond delay="0"/>
                                  </p:stCondLst>
                                  <p:childTnLst>
                                    <p:set>
                                      <p:cBhvr>
                                        <p:cTn id="43" dur="1" fill="hold">
                                          <p:stCondLst>
                                            <p:cond delay="0"/>
                                          </p:stCondLst>
                                        </p:cTn>
                                        <p:tgtEl>
                                          <p:spTgt spid="75780"/>
                                        </p:tgtEl>
                                        <p:attrNameLst>
                                          <p:attrName>style.visibility</p:attrName>
                                        </p:attrNameLst>
                                      </p:cBhvr>
                                      <p:to>
                                        <p:strVal val="visible"/>
                                      </p:to>
                                    </p:set>
                                    <p:animEffect transition="in" filter="dissolve">
                                      <p:cBhvr>
                                        <p:cTn id="44" dur="500"/>
                                        <p:tgtEl>
                                          <p:spTgt spid="75780"/>
                                        </p:tgtEl>
                                      </p:cBhvr>
                                    </p:animEffect>
                                  </p:childTnLst>
                                </p:cTn>
                              </p:par>
                            </p:childTnLst>
                          </p:cTn>
                        </p:par>
                        <p:par>
                          <p:cTn id="45" fill="hold" nodeType="afterGroup">
                            <p:stCondLst>
                              <p:cond delay="3000"/>
                            </p:stCondLst>
                            <p:childTnLst>
                              <p:par>
                                <p:cTn id="46" presetID="9" presetClass="entr" presetSubtype="0" fill="hold" nodeType="afterEffect">
                                  <p:stCondLst>
                                    <p:cond delay="0"/>
                                  </p:stCondLst>
                                  <p:childTnLst>
                                    <p:set>
                                      <p:cBhvr>
                                        <p:cTn id="47" dur="1" fill="hold">
                                          <p:stCondLst>
                                            <p:cond delay="0"/>
                                          </p:stCondLst>
                                        </p:cTn>
                                        <p:tgtEl>
                                          <p:spTgt spid="75856"/>
                                        </p:tgtEl>
                                        <p:attrNameLst>
                                          <p:attrName>style.visibility</p:attrName>
                                        </p:attrNameLst>
                                      </p:cBhvr>
                                      <p:to>
                                        <p:strVal val="visible"/>
                                      </p:to>
                                    </p:set>
                                    <p:animEffect transition="in" filter="dissolve">
                                      <p:cBhvr>
                                        <p:cTn id="48" dur="500"/>
                                        <p:tgtEl>
                                          <p:spTgt spid="7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P spid="75845" grpId="0" animBg="1"/>
      <p:bldP spid="75846" grpId="0" autoUpdateAnimBg="0"/>
      <p:bldP spid="75848" grpId="0" autoUpdateAnimBg="0"/>
      <p:bldP spid="75849" grpId="0" animBg="1"/>
      <p:bldP spid="75850" grpId="0" autoUpdateAnimBg="0"/>
      <p:bldP spid="75852" grpId="0" autoUpdateAnimBg="0"/>
      <p:bldP spid="75853" grpId="0" autoUpdateAnimBg="0"/>
      <p:bldP spid="75854" grpId="0" autoUpdateAnimBg="0"/>
      <p:bldP spid="7585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152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Building the skills – counting on from a multiple of 10</a:t>
            </a:r>
          </a:p>
        </p:txBody>
      </p:sp>
      <p:sp>
        <p:nvSpPr>
          <p:cNvPr id="29699" name="Text Box 3"/>
          <p:cNvSpPr txBox="1">
            <a:spLocks noChangeArrowheads="1"/>
          </p:cNvSpPr>
          <p:nvPr/>
        </p:nvSpPr>
        <p:spPr bwMode="auto">
          <a:xfrm>
            <a:off x="609600" y="12192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84 – 55 =</a:t>
            </a:r>
          </a:p>
        </p:txBody>
      </p:sp>
      <p:sp>
        <p:nvSpPr>
          <p:cNvPr id="80900" name="Text Box 4"/>
          <p:cNvSpPr txBox="1">
            <a:spLocks noChangeArrowheads="1"/>
          </p:cNvSpPr>
          <p:nvPr/>
        </p:nvSpPr>
        <p:spPr bwMode="auto">
          <a:xfrm>
            <a:off x="2590800" y="1219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29</a:t>
            </a:r>
          </a:p>
        </p:txBody>
      </p:sp>
      <p:graphicFrame>
        <p:nvGraphicFramePr>
          <p:cNvPr id="80901" name="Group 5"/>
          <p:cNvGraphicFramePr>
            <a:graphicFrameLocks noGrp="1"/>
          </p:cNvGraphicFramePr>
          <p:nvPr/>
        </p:nvGraphicFramePr>
        <p:xfrm>
          <a:off x="0" y="2438400"/>
          <a:ext cx="9144000" cy="820738"/>
        </p:xfrm>
        <a:graphic>
          <a:graphicData uri="http://schemas.openxmlformats.org/drawingml/2006/table">
            <a:tbl>
              <a:tblPr/>
              <a:tblGrid>
                <a:gridCol w="417513">
                  <a:extLst>
                    <a:ext uri="{9D8B030D-6E8A-4147-A177-3AD203B41FA5}">
                      <a16:colId xmlns:a16="http://schemas.microsoft.com/office/drawing/2014/main" xmlns="" val="20000"/>
                    </a:ext>
                  </a:extLst>
                </a:gridCol>
                <a:gridCol w="412750">
                  <a:extLst>
                    <a:ext uri="{9D8B030D-6E8A-4147-A177-3AD203B41FA5}">
                      <a16:colId xmlns:a16="http://schemas.microsoft.com/office/drawing/2014/main" xmlns="" val="20001"/>
                    </a:ext>
                  </a:extLst>
                </a:gridCol>
                <a:gridCol w="417512">
                  <a:extLst>
                    <a:ext uri="{9D8B030D-6E8A-4147-A177-3AD203B41FA5}">
                      <a16:colId xmlns:a16="http://schemas.microsoft.com/office/drawing/2014/main" xmlns="" val="20002"/>
                    </a:ext>
                  </a:extLst>
                </a:gridCol>
                <a:gridCol w="414338">
                  <a:extLst>
                    <a:ext uri="{9D8B030D-6E8A-4147-A177-3AD203B41FA5}">
                      <a16:colId xmlns:a16="http://schemas.microsoft.com/office/drawing/2014/main" xmlns="" val="20003"/>
                    </a:ext>
                  </a:extLst>
                </a:gridCol>
                <a:gridCol w="417512">
                  <a:extLst>
                    <a:ext uri="{9D8B030D-6E8A-4147-A177-3AD203B41FA5}">
                      <a16:colId xmlns:a16="http://schemas.microsoft.com/office/drawing/2014/main" xmlns="" val="20004"/>
                    </a:ext>
                  </a:extLst>
                </a:gridCol>
                <a:gridCol w="412750">
                  <a:extLst>
                    <a:ext uri="{9D8B030D-6E8A-4147-A177-3AD203B41FA5}">
                      <a16:colId xmlns:a16="http://schemas.microsoft.com/office/drawing/2014/main" xmlns="" val="20005"/>
                    </a:ext>
                  </a:extLst>
                </a:gridCol>
                <a:gridCol w="417513">
                  <a:extLst>
                    <a:ext uri="{9D8B030D-6E8A-4147-A177-3AD203B41FA5}">
                      <a16:colId xmlns:a16="http://schemas.microsoft.com/office/drawing/2014/main" xmlns="" val="20006"/>
                    </a:ext>
                  </a:extLst>
                </a:gridCol>
                <a:gridCol w="414337">
                  <a:extLst>
                    <a:ext uri="{9D8B030D-6E8A-4147-A177-3AD203B41FA5}">
                      <a16:colId xmlns:a16="http://schemas.microsoft.com/office/drawing/2014/main" xmlns="" val="20007"/>
                    </a:ext>
                  </a:extLst>
                </a:gridCol>
                <a:gridCol w="417513">
                  <a:extLst>
                    <a:ext uri="{9D8B030D-6E8A-4147-A177-3AD203B41FA5}">
                      <a16:colId xmlns:a16="http://schemas.microsoft.com/office/drawing/2014/main" xmlns="" val="20008"/>
                    </a:ext>
                  </a:extLst>
                </a:gridCol>
                <a:gridCol w="412750">
                  <a:extLst>
                    <a:ext uri="{9D8B030D-6E8A-4147-A177-3AD203B41FA5}">
                      <a16:colId xmlns:a16="http://schemas.microsoft.com/office/drawing/2014/main" xmlns="" val="20009"/>
                    </a:ext>
                  </a:extLst>
                </a:gridCol>
                <a:gridCol w="417512">
                  <a:extLst>
                    <a:ext uri="{9D8B030D-6E8A-4147-A177-3AD203B41FA5}">
                      <a16:colId xmlns:a16="http://schemas.microsoft.com/office/drawing/2014/main" xmlns="" val="20010"/>
                    </a:ext>
                  </a:extLst>
                </a:gridCol>
                <a:gridCol w="417513">
                  <a:extLst>
                    <a:ext uri="{9D8B030D-6E8A-4147-A177-3AD203B41FA5}">
                      <a16:colId xmlns:a16="http://schemas.microsoft.com/office/drawing/2014/main" xmlns="" val="20011"/>
                    </a:ext>
                  </a:extLst>
                </a:gridCol>
                <a:gridCol w="412750">
                  <a:extLst>
                    <a:ext uri="{9D8B030D-6E8A-4147-A177-3AD203B41FA5}">
                      <a16:colId xmlns:a16="http://schemas.microsoft.com/office/drawing/2014/main" xmlns="" val="20012"/>
                    </a:ext>
                  </a:extLst>
                </a:gridCol>
                <a:gridCol w="417512">
                  <a:extLst>
                    <a:ext uri="{9D8B030D-6E8A-4147-A177-3AD203B41FA5}">
                      <a16:colId xmlns:a16="http://schemas.microsoft.com/office/drawing/2014/main" xmlns="" val="20013"/>
                    </a:ext>
                  </a:extLst>
                </a:gridCol>
                <a:gridCol w="414338">
                  <a:extLst>
                    <a:ext uri="{9D8B030D-6E8A-4147-A177-3AD203B41FA5}">
                      <a16:colId xmlns:a16="http://schemas.microsoft.com/office/drawing/2014/main" xmlns="" val="20014"/>
                    </a:ext>
                  </a:extLst>
                </a:gridCol>
                <a:gridCol w="417512">
                  <a:extLst>
                    <a:ext uri="{9D8B030D-6E8A-4147-A177-3AD203B41FA5}">
                      <a16:colId xmlns:a16="http://schemas.microsoft.com/office/drawing/2014/main" xmlns="" val="20015"/>
                    </a:ext>
                  </a:extLst>
                </a:gridCol>
                <a:gridCol w="412750">
                  <a:extLst>
                    <a:ext uri="{9D8B030D-6E8A-4147-A177-3AD203B41FA5}">
                      <a16:colId xmlns:a16="http://schemas.microsoft.com/office/drawing/2014/main" xmlns="" val="20016"/>
                    </a:ext>
                  </a:extLst>
                </a:gridCol>
                <a:gridCol w="417513">
                  <a:extLst>
                    <a:ext uri="{9D8B030D-6E8A-4147-A177-3AD203B41FA5}">
                      <a16:colId xmlns:a16="http://schemas.microsoft.com/office/drawing/2014/main" xmlns="" val="20017"/>
                    </a:ext>
                  </a:extLst>
                </a:gridCol>
                <a:gridCol w="414337">
                  <a:extLst>
                    <a:ext uri="{9D8B030D-6E8A-4147-A177-3AD203B41FA5}">
                      <a16:colId xmlns:a16="http://schemas.microsoft.com/office/drawing/2014/main" xmlns="" val="20018"/>
                    </a:ext>
                  </a:extLst>
                </a:gridCol>
                <a:gridCol w="417513">
                  <a:extLst>
                    <a:ext uri="{9D8B030D-6E8A-4147-A177-3AD203B41FA5}">
                      <a16:colId xmlns:a16="http://schemas.microsoft.com/office/drawing/2014/main" xmlns="" val="20019"/>
                    </a:ext>
                  </a:extLst>
                </a:gridCol>
                <a:gridCol w="412750">
                  <a:extLst>
                    <a:ext uri="{9D8B030D-6E8A-4147-A177-3AD203B41FA5}">
                      <a16:colId xmlns:a16="http://schemas.microsoft.com/office/drawing/2014/main" xmlns="" val="20020"/>
                    </a:ext>
                  </a:extLst>
                </a:gridCol>
                <a:gridCol w="417512">
                  <a:extLst>
                    <a:ext uri="{9D8B030D-6E8A-4147-A177-3AD203B41FA5}">
                      <a16:colId xmlns:a16="http://schemas.microsoft.com/office/drawing/2014/main" xmlns="" val="2002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cap="flat">
                      <a:noFill/>
                    </a:lnL>
                    <a:lnR w="28575" cap="flat" cmpd="sng" algn="ctr">
                      <a:solidFill>
                        <a:schemeClr val="bg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51752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0" i="0" u="none" strike="noStrike" cap="none" normalizeH="0" baseline="0">
                          <a:ln>
                            <a:noFill/>
                          </a:ln>
                          <a:solidFill>
                            <a:schemeClr val="bg1"/>
                          </a:solidFill>
                          <a:effectLst/>
                          <a:latin typeface="Arial" pitchFamily="34" charset="0"/>
                        </a:rPr>
                        <a:t>0</a:t>
                      </a:r>
                    </a:p>
                  </a:txBody>
                  <a:tcPr anchor="ctr" horzOverflow="overflow">
                    <a:lnL cap="flat">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10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20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30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40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50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tx1"/>
                          </a:solidFill>
                          <a:effectLst/>
                          <a:latin typeface="Arial" pitchFamily="34" charset="0"/>
                        </a:rPr>
                        <a:t>60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70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tx1"/>
                          </a:solidFill>
                          <a:effectLst/>
                          <a:latin typeface="Arial" pitchFamily="34" charset="0"/>
                        </a:rPr>
                        <a:t>80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90</a:t>
                      </a:r>
                    </a:p>
                  </a:txBody>
                  <a:tcPr anchor="ctr" horzOverflow="overflow">
                    <a:lnL>
                      <a:noFill/>
                    </a:lnL>
                    <a:lnR>
                      <a:noFill/>
                    </a:lnR>
                    <a:ln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200" b="0" i="0" u="none" strike="noStrike" cap="none" normalizeH="0" baseline="0">
                          <a:ln>
                            <a:noFill/>
                          </a:ln>
                          <a:solidFill>
                            <a:schemeClr val="bg1"/>
                          </a:solidFill>
                          <a:effectLst/>
                          <a:latin typeface="Arial" pitchFamily="34" charset="0"/>
                        </a:rPr>
                        <a:t>100</a:t>
                      </a:r>
                    </a:p>
                  </a:txBody>
                  <a:tcPr anchor="ctr" horzOverflow="overflow">
                    <a:lnL>
                      <a:noFill/>
                    </a:lnL>
                    <a:lnR cap="flat">
                      <a:noFill/>
                    </a:lnR>
                    <a:lnT>
                      <a:noFill/>
                    </a:lnT>
                    <a:lnB cap="flat">
                      <a:noFill/>
                    </a:lnB>
                    <a:lnTlToBr>
                      <a:noFill/>
                    </a:lnTlToBr>
                    <a:lnBlToTr>
                      <a:noFill/>
                    </a:lnBlToTr>
                    <a:noFill/>
                  </a:tcPr>
                </a:tc>
                <a:tc hMerge="1">
                  <a:txBody>
                    <a:bodyPr/>
                    <a:lstStyle/>
                    <a:p>
                      <a:endParaRPr lang="en-GB"/>
                    </a:p>
                  </a:txBody>
                  <a:tcPr/>
                </a:tc>
                <a:extLst>
                  <a:ext uri="{0D108BD9-81ED-4DB2-BD59-A6C34878D82A}">
                    <a16:rowId xmlns:a16="http://schemas.microsoft.com/office/drawing/2014/main" xmlns="" val="10001"/>
                  </a:ext>
                </a:extLst>
              </a:tr>
            </a:tbl>
          </a:graphicData>
        </a:graphic>
      </p:graphicFrame>
      <p:sp>
        <p:nvSpPr>
          <p:cNvPr id="80954" name="Freeform 58"/>
          <p:cNvSpPr>
            <a:spLocks/>
          </p:cNvSpPr>
          <p:nvPr/>
        </p:nvSpPr>
        <p:spPr bwMode="auto">
          <a:xfrm>
            <a:off x="7086600" y="2057400"/>
            <a:ext cx="304800" cy="381000"/>
          </a:xfrm>
          <a:custGeom>
            <a:avLst/>
            <a:gdLst>
              <a:gd name="T0" fmla="*/ 0 w 672"/>
              <a:gd name="T1" fmla="*/ 604837500 h 240"/>
              <a:gd name="T2" fmla="*/ 69124286 w 672"/>
              <a:gd name="T3" fmla="*/ 0 h 240"/>
              <a:gd name="T4" fmla="*/ 138248571 w 672"/>
              <a:gd name="T5" fmla="*/ 60483750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0955" name="Text Box 59"/>
          <p:cNvSpPr txBox="1">
            <a:spLocks noChangeArrowheads="1"/>
          </p:cNvSpPr>
          <p:nvPr/>
        </p:nvSpPr>
        <p:spPr bwMode="auto">
          <a:xfrm>
            <a:off x="7010400" y="1524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+4</a:t>
            </a:r>
          </a:p>
        </p:txBody>
      </p:sp>
      <p:sp>
        <p:nvSpPr>
          <p:cNvPr id="80956" name="Freeform 60"/>
          <p:cNvSpPr>
            <a:spLocks/>
          </p:cNvSpPr>
          <p:nvPr/>
        </p:nvSpPr>
        <p:spPr bwMode="auto">
          <a:xfrm>
            <a:off x="6248400" y="2057400"/>
            <a:ext cx="838200" cy="381000"/>
          </a:xfrm>
          <a:custGeom>
            <a:avLst/>
            <a:gdLst>
              <a:gd name="T0" fmla="*/ 0 w 672"/>
              <a:gd name="T1" fmla="*/ 604837500 h 240"/>
              <a:gd name="T2" fmla="*/ 522752411 w 672"/>
              <a:gd name="T3" fmla="*/ 0 h 240"/>
              <a:gd name="T4" fmla="*/ 1045504821 w 672"/>
              <a:gd name="T5" fmla="*/ 60483750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0957" name="Text Box 61"/>
          <p:cNvSpPr txBox="1">
            <a:spLocks noChangeArrowheads="1"/>
          </p:cNvSpPr>
          <p:nvPr/>
        </p:nvSpPr>
        <p:spPr bwMode="auto">
          <a:xfrm>
            <a:off x="6324600" y="1524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+10</a:t>
            </a:r>
          </a:p>
        </p:txBody>
      </p:sp>
      <p:sp>
        <p:nvSpPr>
          <p:cNvPr id="80958" name="Freeform 62"/>
          <p:cNvSpPr>
            <a:spLocks/>
          </p:cNvSpPr>
          <p:nvPr/>
        </p:nvSpPr>
        <p:spPr bwMode="auto">
          <a:xfrm>
            <a:off x="5410200" y="2057400"/>
            <a:ext cx="838200" cy="381000"/>
          </a:xfrm>
          <a:custGeom>
            <a:avLst/>
            <a:gdLst>
              <a:gd name="T0" fmla="*/ 0 w 672"/>
              <a:gd name="T1" fmla="*/ 604837500 h 240"/>
              <a:gd name="T2" fmla="*/ 522752411 w 672"/>
              <a:gd name="T3" fmla="*/ 0 h 240"/>
              <a:gd name="T4" fmla="*/ 1045504821 w 672"/>
              <a:gd name="T5" fmla="*/ 60483750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0959" name="Text Box 63"/>
          <p:cNvSpPr txBox="1">
            <a:spLocks noChangeArrowheads="1"/>
          </p:cNvSpPr>
          <p:nvPr/>
        </p:nvSpPr>
        <p:spPr bwMode="auto">
          <a:xfrm>
            <a:off x="5486400" y="1524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+10</a:t>
            </a:r>
          </a:p>
        </p:txBody>
      </p:sp>
      <p:sp>
        <p:nvSpPr>
          <p:cNvPr id="80960" name="Freeform 64"/>
          <p:cNvSpPr>
            <a:spLocks/>
          </p:cNvSpPr>
          <p:nvPr/>
        </p:nvSpPr>
        <p:spPr bwMode="auto">
          <a:xfrm>
            <a:off x="4953000" y="2057400"/>
            <a:ext cx="457200" cy="381000"/>
          </a:xfrm>
          <a:custGeom>
            <a:avLst/>
            <a:gdLst>
              <a:gd name="T0" fmla="*/ 0 w 672"/>
              <a:gd name="T1" fmla="*/ 604837500 h 240"/>
              <a:gd name="T2" fmla="*/ 155529643 w 672"/>
              <a:gd name="T3" fmla="*/ 0 h 240"/>
              <a:gd name="T4" fmla="*/ 311059286 w 672"/>
              <a:gd name="T5" fmla="*/ 60483750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0961" name="Text Box 65"/>
          <p:cNvSpPr txBox="1">
            <a:spLocks noChangeArrowheads="1"/>
          </p:cNvSpPr>
          <p:nvPr/>
        </p:nvSpPr>
        <p:spPr bwMode="auto">
          <a:xfrm>
            <a:off x="4876800" y="1524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a:t>
            </a:r>
          </a:p>
        </p:txBody>
      </p:sp>
      <p:sp>
        <p:nvSpPr>
          <p:cNvPr id="29745" name="Line 66"/>
          <p:cNvSpPr>
            <a:spLocks noChangeShapeType="1"/>
          </p:cNvSpPr>
          <p:nvPr/>
        </p:nvSpPr>
        <p:spPr bwMode="auto">
          <a:xfrm>
            <a:off x="7391400" y="2438400"/>
            <a:ext cx="0" cy="304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46" name="Text Box 67"/>
          <p:cNvSpPr txBox="1">
            <a:spLocks noChangeArrowheads="1"/>
          </p:cNvSpPr>
          <p:nvPr/>
        </p:nvSpPr>
        <p:spPr bwMode="auto">
          <a:xfrm>
            <a:off x="7239000" y="280352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66"/>
                </a:solidFill>
                <a:latin typeface="Comic Sans MS" pitchFamily="66" charset="0"/>
              </a:rPr>
              <a:t>84</a:t>
            </a:r>
          </a:p>
        </p:txBody>
      </p:sp>
      <p:sp>
        <p:nvSpPr>
          <p:cNvPr id="29747" name="Text Box 68"/>
          <p:cNvSpPr txBox="1">
            <a:spLocks noChangeArrowheads="1"/>
          </p:cNvSpPr>
          <p:nvPr/>
        </p:nvSpPr>
        <p:spPr bwMode="auto">
          <a:xfrm>
            <a:off x="4724400" y="280352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00"/>
                </a:solidFill>
                <a:latin typeface="Comic Sans MS" pitchFamily="66" charset="0"/>
              </a:rPr>
              <a:t>55</a:t>
            </a:r>
          </a:p>
        </p:txBody>
      </p:sp>
      <p:sp>
        <p:nvSpPr>
          <p:cNvPr id="29748" name="Line 69"/>
          <p:cNvSpPr>
            <a:spLocks noChangeShapeType="1"/>
          </p:cNvSpPr>
          <p:nvPr/>
        </p:nvSpPr>
        <p:spPr bwMode="auto">
          <a:xfrm>
            <a:off x="4953000" y="2438400"/>
            <a:ext cx="0" cy="304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80966" name="Group 70"/>
          <p:cNvGrpSpPr>
            <a:grpSpLocks/>
          </p:cNvGrpSpPr>
          <p:nvPr/>
        </p:nvGrpSpPr>
        <p:grpSpPr bwMode="auto">
          <a:xfrm>
            <a:off x="8305800" y="1371600"/>
            <a:ext cx="838200" cy="762000"/>
            <a:chOff x="5232" y="1392"/>
            <a:chExt cx="528" cy="480"/>
          </a:xfrm>
        </p:grpSpPr>
        <p:sp>
          <p:nvSpPr>
            <p:cNvPr id="29816" name="AutoShape 71"/>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9817" name="Text Box 72"/>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29</a:t>
              </a:r>
            </a:p>
          </p:txBody>
        </p:sp>
      </p:grpSp>
      <p:sp>
        <p:nvSpPr>
          <p:cNvPr id="29750" name="Rectangle 73"/>
          <p:cNvSpPr>
            <a:spLocks noChangeArrowheads="1"/>
          </p:cNvSpPr>
          <p:nvPr/>
        </p:nvSpPr>
        <p:spPr bwMode="auto">
          <a:xfrm>
            <a:off x="0" y="5562600"/>
            <a:ext cx="4175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51" name="Line 74"/>
          <p:cNvSpPr>
            <a:spLocks noChangeShapeType="1"/>
          </p:cNvSpPr>
          <p:nvPr/>
        </p:nvSpPr>
        <p:spPr bwMode="auto">
          <a:xfrm>
            <a:off x="0" y="5562600"/>
            <a:ext cx="0" cy="3032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2" name="Line 75"/>
          <p:cNvSpPr>
            <a:spLocks noChangeShapeType="1"/>
          </p:cNvSpPr>
          <p:nvPr/>
        </p:nvSpPr>
        <p:spPr bwMode="auto">
          <a:xfrm>
            <a:off x="0" y="5562600"/>
            <a:ext cx="4175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3" name="Line 76"/>
          <p:cNvSpPr>
            <a:spLocks noChangeShapeType="1"/>
          </p:cNvSpPr>
          <p:nvPr/>
        </p:nvSpPr>
        <p:spPr bwMode="auto">
          <a:xfrm>
            <a:off x="9144000" y="5562600"/>
            <a:ext cx="0" cy="3032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4" name="Line 77"/>
          <p:cNvSpPr>
            <a:spLocks noChangeShapeType="1"/>
          </p:cNvSpPr>
          <p:nvPr/>
        </p:nvSpPr>
        <p:spPr bwMode="auto">
          <a:xfrm>
            <a:off x="0" y="6383338"/>
            <a:ext cx="8302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5" name="Line 78"/>
          <p:cNvSpPr>
            <a:spLocks noChangeShapeType="1"/>
          </p:cNvSpPr>
          <p:nvPr/>
        </p:nvSpPr>
        <p:spPr bwMode="auto">
          <a:xfrm>
            <a:off x="830263" y="6383338"/>
            <a:ext cx="8318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6" name="Line 79"/>
          <p:cNvSpPr>
            <a:spLocks noChangeShapeType="1"/>
          </p:cNvSpPr>
          <p:nvPr/>
        </p:nvSpPr>
        <p:spPr bwMode="auto">
          <a:xfrm>
            <a:off x="0" y="5865813"/>
            <a:ext cx="0" cy="517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7" name="Line 80"/>
          <p:cNvSpPr>
            <a:spLocks noChangeShapeType="1"/>
          </p:cNvSpPr>
          <p:nvPr/>
        </p:nvSpPr>
        <p:spPr bwMode="auto">
          <a:xfrm>
            <a:off x="1662113" y="6383338"/>
            <a:ext cx="830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8" name="Line 81"/>
          <p:cNvSpPr>
            <a:spLocks noChangeShapeType="1"/>
          </p:cNvSpPr>
          <p:nvPr/>
        </p:nvSpPr>
        <p:spPr bwMode="auto">
          <a:xfrm>
            <a:off x="2492375" y="6383338"/>
            <a:ext cx="8318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59" name="Line 82"/>
          <p:cNvSpPr>
            <a:spLocks noChangeShapeType="1"/>
          </p:cNvSpPr>
          <p:nvPr/>
        </p:nvSpPr>
        <p:spPr bwMode="auto">
          <a:xfrm>
            <a:off x="3324225" y="6383338"/>
            <a:ext cx="8302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0" name="Line 83"/>
          <p:cNvSpPr>
            <a:spLocks noChangeShapeType="1"/>
          </p:cNvSpPr>
          <p:nvPr/>
        </p:nvSpPr>
        <p:spPr bwMode="auto">
          <a:xfrm>
            <a:off x="4154488" y="6383338"/>
            <a:ext cx="8350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1" name="Line 84"/>
          <p:cNvSpPr>
            <a:spLocks noChangeShapeType="1"/>
          </p:cNvSpPr>
          <p:nvPr/>
        </p:nvSpPr>
        <p:spPr bwMode="auto">
          <a:xfrm>
            <a:off x="4989513" y="6383338"/>
            <a:ext cx="830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2" name="Line 85"/>
          <p:cNvSpPr>
            <a:spLocks noChangeShapeType="1"/>
          </p:cNvSpPr>
          <p:nvPr/>
        </p:nvSpPr>
        <p:spPr bwMode="auto">
          <a:xfrm>
            <a:off x="5819775" y="6383338"/>
            <a:ext cx="8318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3" name="Line 86"/>
          <p:cNvSpPr>
            <a:spLocks noChangeShapeType="1"/>
          </p:cNvSpPr>
          <p:nvPr/>
        </p:nvSpPr>
        <p:spPr bwMode="auto">
          <a:xfrm>
            <a:off x="6651625" y="6383338"/>
            <a:ext cx="8302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4" name="Line 87"/>
          <p:cNvSpPr>
            <a:spLocks noChangeShapeType="1"/>
          </p:cNvSpPr>
          <p:nvPr/>
        </p:nvSpPr>
        <p:spPr bwMode="auto">
          <a:xfrm>
            <a:off x="7481888" y="6383338"/>
            <a:ext cx="8318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5" name="Line 88"/>
          <p:cNvSpPr>
            <a:spLocks noChangeShapeType="1"/>
          </p:cNvSpPr>
          <p:nvPr/>
        </p:nvSpPr>
        <p:spPr bwMode="auto">
          <a:xfrm>
            <a:off x="8313738" y="6383338"/>
            <a:ext cx="830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6" name="Line 89"/>
          <p:cNvSpPr>
            <a:spLocks noChangeShapeType="1"/>
          </p:cNvSpPr>
          <p:nvPr/>
        </p:nvSpPr>
        <p:spPr bwMode="auto">
          <a:xfrm>
            <a:off x="9144000" y="5865813"/>
            <a:ext cx="0" cy="517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67" name="Line 90"/>
          <p:cNvSpPr>
            <a:spLocks noChangeShapeType="1"/>
          </p:cNvSpPr>
          <p:nvPr/>
        </p:nvSpPr>
        <p:spPr bwMode="auto">
          <a:xfrm>
            <a:off x="8726488" y="5562600"/>
            <a:ext cx="4175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grpSp>
        <p:nvGrpSpPr>
          <p:cNvPr id="80987" name="Group 91"/>
          <p:cNvGrpSpPr>
            <a:grpSpLocks/>
          </p:cNvGrpSpPr>
          <p:nvPr/>
        </p:nvGrpSpPr>
        <p:grpSpPr bwMode="auto">
          <a:xfrm>
            <a:off x="0" y="4495800"/>
            <a:ext cx="9144000" cy="1887538"/>
            <a:chOff x="0" y="2832"/>
            <a:chExt cx="5760" cy="1189"/>
          </a:xfrm>
        </p:grpSpPr>
        <p:sp>
          <p:nvSpPr>
            <p:cNvPr id="29770" name="Rectangle 92"/>
            <p:cNvSpPr>
              <a:spLocks noChangeArrowheads="1"/>
            </p:cNvSpPr>
            <p:nvPr/>
          </p:nvSpPr>
          <p:spPr bwMode="auto">
            <a:xfrm>
              <a:off x="0" y="3695"/>
              <a:ext cx="5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600">
                  <a:solidFill>
                    <a:srgbClr val="FFFFFF"/>
                  </a:solidFill>
                </a:rPr>
                <a:t>0</a:t>
              </a:r>
            </a:p>
          </p:txBody>
        </p:sp>
        <p:sp>
          <p:nvSpPr>
            <p:cNvPr id="29771" name="Rectangle 93"/>
            <p:cNvSpPr>
              <a:spLocks noChangeArrowheads="1"/>
            </p:cNvSpPr>
            <p:nvPr/>
          </p:nvSpPr>
          <p:spPr bwMode="auto">
            <a:xfrm>
              <a:off x="5237" y="3695"/>
              <a:ext cx="5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100</a:t>
              </a:r>
            </a:p>
          </p:txBody>
        </p:sp>
        <p:sp>
          <p:nvSpPr>
            <p:cNvPr id="29772" name="Rectangle 94"/>
            <p:cNvSpPr>
              <a:spLocks noChangeArrowheads="1"/>
            </p:cNvSpPr>
            <p:nvPr/>
          </p:nvSpPr>
          <p:spPr bwMode="auto">
            <a:xfrm>
              <a:off x="4713" y="3695"/>
              <a:ext cx="52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90</a:t>
              </a:r>
            </a:p>
          </p:txBody>
        </p:sp>
        <p:sp>
          <p:nvSpPr>
            <p:cNvPr id="29773" name="Rectangle 95"/>
            <p:cNvSpPr>
              <a:spLocks noChangeArrowheads="1"/>
            </p:cNvSpPr>
            <p:nvPr/>
          </p:nvSpPr>
          <p:spPr bwMode="auto">
            <a:xfrm>
              <a:off x="4190" y="3695"/>
              <a:ext cx="5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000000"/>
                  </a:solidFill>
                </a:rPr>
                <a:t>80</a:t>
              </a:r>
            </a:p>
          </p:txBody>
        </p:sp>
        <p:sp>
          <p:nvSpPr>
            <p:cNvPr id="29774" name="Rectangle 96"/>
            <p:cNvSpPr>
              <a:spLocks noChangeArrowheads="1"/>
            </p:cNvSpPr>
            <p:nvPr/>
          </p:nvSpPr>
          <p:spPr bwMode="auto">
            <a:xfrm>
              <a:off x="3666" y="3695"/>
              <a:ext cx="52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70</a:t>
              </a:r>
            </a:p>
          </p:txBody>
        </p:sp>
        <p:sp>
          <p:nvSpPr>
            <p:cNvPr id="29775" name="Rectangle 97"/>
            <p:cNvSpPr>
              <a:spLocks noChangeArrowheads="1"/>
            </p:cNvSpPr>
            <p:nvPr/>
          </p:nvSpPr>
          <p:spPr bwMode="auto">
            <a:xfrm>
              <a:off x="3143" y="3695"/>
              <a:ext cx="5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60</a:t>
              </a:r>
            </a:p>
          </p:txBody>
        </p:sp>
        <p:sp>
          <p:nvSpPr>
            <p:cNvPr id="29776" name="Rectangle 98"/>
            <p:cNvSpPr>
              <a:spLocks noChangeArrowheads="1"/>
            </p:cNvSpPr>
            <p:nvPr/>
          </p:nvSpPr>
          <p:spPr bwMode="auto">
            <a:xfrm>
              <a:off x="2617" y="3695"/>
              <a:ext cx="52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50</a:t>
              </a:r>
            </a:p>
          </p:txBody>
        </p:sp>
        <p:sp>
          <p:nvSpPr>
            <p:cNvPr id="29777" name="Rectangle 99"/>
            <p:cNvSpPr>
              <a:spLocks noChangeArrowheads="1"/>
            </p:cNvSpPr>
            <p:nvPr/>
          </p:nvSpPr>
          <p:spPr bwMode="auto">
            <a:xfrm>
              <a:off x="2094" y="3695"/>
              <a:ext cx="5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40</a:t>
              </a:r>
            </a:p>
          </p:txBody>
        </p:sp>
        <p:sp>
          <p:nvSpPr>
            <p:cNvPr id="29778" name="Rectangle 100"/>
            <p:cNvSpPr>
              <a:spLocks noChangeArrowheads="1"/>
            </p:cNvSpPr>
            <p:nvPr/>
          </p:nvSpPr>
          <p:spPr bwMode="auto">
            <a:xfrm>
              <a:off x="1570" y="3695"/>
              <a:ext cx="52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30</a:t>
              </a:r>
            </a:p>
          </p:txBody>
        </p:sp>
        <p:sp>
          <p:nvSpPr>
            <p:cNvPr id="29779" name="Rectangle 101"/>
            <p:cNvSpPr>
              <a:spLocks noChangeArrowheads="1"/>
            </p:cNvSpPr>
            <p:nvPr/>
          </p:nvSpPr>
          <p:spPr bwMode="auto">
            <a:xfrm>
              <a:off x="1047" y="3695"/>
              <a:ext cx="52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20</a:t>
              </a:r>
            </a:p>
          </p:txBody>
        </p:sp>
        <p:sp>
          <p:nvSpPr>
            <p:cNvPr id="29780" name="Rectangle 102"/>
            <p:cNvSpPr>
              <a:spLocks noChangeArrowheads="1"/>
            </p:cNvSpPr>
            <p:nvPr/>
          </p:nvSpPr>
          <p:spPr bwMode="auto">
            <a:xfrm>
              <a:off x="523" y="3695"/>
              <a:ext cx="52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Aft>
                  <a:spcPct val="0"/>
                </a:spcAft>
                <a:buClr>
                  <a:srgbClr val="330066"/>
                </a:buClr>
                <a:buFont typeface="Wingdings" pitchFamily="2" charset="2"/>
                <a:buNone/>
              </a:pPr>
              <a:r>
                <a:rPr lang="en-GB" altLang="en-US" sz="2200">
                  <a:solidFill>
                    <a:srgbClr val="FFFFFF"/>
                  </a:solidFill>
                </a:rPr>
                <a:t>10</a:t>
              </a:r>
            </a:p>
          </p:txBody>
        </p:sp>
        <p:sp>
          <p:nvSpPr>
            <p:cNvPr id="29781" name="Rectangle 103"/>
            <p:cNvSpPr>
              <a:spLocks noChangeArrowheads="1"/>
            </p:cNvSpPr>
            <p:nvPr/>
          </p:nvSpPr>
          <p:spPr bwMode="auto">
            <a:xfrm>
              <a:off x="5497" y="3504"/>
              <a:ext cx="26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2" name="Rectangle 104"/>
            <p:cNvSpPr>
              <a:spLocks noChangeArrowheads="1"/>
            </p:cNvSpPr>
            <p:nvPr/>
          </p:nvSpPr>
          <p:spPr bwMode="auto">
            <a:xfrm>
              <a:off x="4974" y="3504"/>
              <a:ext cx="52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3" name="Rectangle 105"/>
            <p:cNvSpPr>
              <a:spLocks noChangeArrowheads="1"/>
            </p:cNvSpPr>
            <p:nvPr/>
          </p:nvSpPr>
          <p:spPr bwMode="auto">
            <a:xfrm>
              <a:off x="4450" y="3504"/>
              <a:ext cx="52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4" name="Rectangle 106"/>
            <p:cNvSpPr>
              <a:spLocks noChangeArrowheads="1"/>
            </p:cNvSpPr>
            <p:nvPr/>
          </p:nvSpPr>
          <p:spPr bwMode="auto">
            <a:xfrm>
              <a:off x="3927" y="3504"/>
              <a:ext cx="52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5" name="Rectangle 107"/>
            <p:cNvSpPr>
              <a:spLocks noChangeArrowheads="1"/>
            </p:cNvSpPr>
            <p:nvPr/>
          </p:nvSpPr>
          <p:spPr bwMode="auto">
            <a:xfrm>
              <a:off x="3403" y="3504"/>
              <a:ext cx="52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6" name="Rectangle 108"/>
            <p:cNvSpPr>
              <a:spLocks noChangeArrowheads="1"/>
            </p:cNvSpPr>
            <p:nvPr/>
          </p:nvSpPr>
          <p:spPr bwMode="auto">
            <a:xfrm>
              <a:off x="2880" y="3504"/>
              <a:ext cx="52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7" name="Rectangle 109"/>
            <p:cNvSpPr>
              <a:spLocks noChangeArrowheads="1"/>
            </p:cNvSpPr>
            <p:nvPr/>
          </p:nvSpPr>
          <p:spPr bwMode="auto">
            <a:xfrm>
              <a:off x="2357" y="3504"/>
              <a:ext cx="52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8" name="Rectangle 110"/>
            <p:cNvSpPr>
              <a:spLocks noChangeArrowheads="1"/>
            </p:cNvSpPr>
            <p:nvPr/>
          </p:nvSpPr>
          <p:spPr bwMode="auto">
            <a:xfrm>
              <a:off x="1833" y="3504"/>
              <a:ext cx="52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89" name="Rectangle 111"/>
            <p:cNvSpPr>
              <a:spLocks noChangeArrowheads="1"/>
            </p:cNvSpPr>
            <p:nvPr/>
          </p:nvSpPr>
          <p:spPr bwMode="auto">
            <a:xfrm>
              <a:off x="1310" y="3504"/>
              <a:ext cx="52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90" name="Rectangle 112"/>
            <p:cNvSpPr>
              <a:spLocks noChangeArrowheads="1"/>
            </p:cNvSpPr>
            <p:nvPr/>
          </p:nvSpPr>
          <p:spPr bwMode="auto">
            <a:xfrm>
              <a:off x="786" y="3504"/>
              <a:ext cx="524"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91" name="Rectangle 113"/>
            <p:cNvSpPr>
              <a:spLocks noChangeArrowheads="1"/>
            </p:cNvSpPr>
            <p:nvPr/>
          </p:nvSpPr>
          <p:spPr bwMode="auto">
            <a:xfrm>
              <a:off x="263" y="3504"/>
              <a:ext cx="52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Aft>
                  <a:spcPct val="0"/>
                </a:spcAft>
                <a:buClr>
                  <a:srgbClr val="330066"/>
                </a:buClr>
                <a:buFont typeface="Wingdings" pitchFamily="2" charset="2"/>
                <a:buNone/>
              </a:pPr>
              <a:endParaRPr lang="en-US" altLang="en-US" sz="1300">
                <a:solidFill>
                  <a:srgbClr val="000000"/>
                </a:solidFill>
              </a:endParaRPr>
            </a:p>
          </p:txBody>
        </p:sp>
        <p:sp>
          <p:nvSpPr>
            <p:cNvPr id="29792" name="Line 114"/>
            <p:cNvSpPr>
              <a:spLocks noChangeShapeType="1"/>
            </p:cNvSpPr>
            <p:nvPr/>
          </p:nvSpPr>
          <p:spPr bwMode="auto">
            <a:xfrm>
              <a:off x="786"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3" name="Line 115"/>
            <p:cNvSpPr>
              <a:spLocks noChangeShapeType="1"/>
            </p:cNvSpPr>
            <p:nvPr/>
          </p:nvSpPr>
          <p:spPr bwMode="auto">
            <a:xfrm>
              <a:off x="1310"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4" name="Line 116"/>
            <p:cNvSpPr>
              <a:spLocks noChangeShapeType="1"/>
            </p:cNvSpPr>
            <p:nvPr/>
          </p:nvSpPr>
          <p:spPr bwMode="auto">
            <a:xfrm>
              <a:off x="1833"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5" name="Line 117"/>
            <p:cNvSpPr>
              <a:spLocks noChangeShapeType="1"/>
            </p:cNvSpPr>
            <p:nvPr/>
          </p:nvSpPr>
          <p:spPr bwMode="auto">
            <a:xfrm>
              <a:off x="2357"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6" name="Line 118"/>
            <p:cNvSpPr>
              <a:spLocks noChangeShapeType="1"/>
            </p:cNvSpPr>
            <p:nvPr/>
          </p:nvSpPr>
          <p:spPr bwMode="auto">
            <a:xfrm>
              <a:off x="2880"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7" name="Line 119"/>
            <p:cNvSpPr>
              <a:spLocks noChangeShapeType="1"/>
            </p:cNvSpPr>
            <p:nvPr/>
          </p:nvSpPr>
          <p:spPr bwMode="auto">
            <a:xfrm>
              <a:off x="3403"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8" name="Line 120"/>
            <p:cNvSpPr>
              <a:spLocks noChangeShapeType="1"/>
            </p:cNvSpPr>
            <p:nvPr/>
          </p:nvSpPr>
          <p:spPr bwMode="auto">
            <a:xfrm>
              <a:off x="3927"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799" name="Line 121"/>
            <p:cNvSpPr>
              <a:spLocks noChangeShapeType="1"/>
            </p:cNvSpPr>
            <p:nvPr/>
          </p:nvSpPr>
          <p:spPr bwMode="auto">
            <a:xfrm>
              <a:off x="4450"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0" name="Line 122"/>
            <p:cNvSpPr>
              <a:spLocks noChangeShapeType="1"/>
            </p:cNvSpPr>
            <p:nvPr/>
          </p:nvSpPr>
          <p:spPr bwMode="auto">
            <a:xfrm>
              <a:off x="4974"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1" name="Line 123"/>
            <p:cNvSpPr>
              <a:spLocks noChangeShapeType="1"/>
            </p:cNvSpPr>
            <p:nvPr/>
          </p:nvSpPr>
          <p:spPr bwMode="auto">
            <a:xfrm>
              <a:off x="5497"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2" name="Line 124"/>
            <p:cNvSpPr>
              <a:spLocks noChangeShapeType="1"/>
            </p:cNvSpPr>
            <p:nvPr/>
          </p:nvSpPr>
          <p:spPr bwMode="auto">
            <a:xfrm>
              <a:off x="263" y="3504"/>
              <a:ext cx="5234"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3" name="Line 125"/>
            <p:cNvSpPr>
              <a:spLocks noChangeShapeType="1"/>
            </p:cNvSpPr>
            <p:nvPr/>
          </p:nvSpPr>
          <p:spPr bwMode="auto">
            <a:xfrm>
              <a:off x="263" y="3504"/>
              <a:ext cx="0" cy="19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4" name="Freeform 126"/>
            <p:cNvSpPr>
              <a:spLocks/>
            </p:cNvSpPr>
            <p:nvPr/>
          </p:nvSpPr>
          <p:spPr bwMode="auto">
            <a:xfrm>
              <a:off x="4464" y="3264"/>
              <a:ext cx="192" cy="240"/>
            </a:xfrm>
            <a:custGeom>
              <a:avLst/>
              <a:gdLst>
                <a:gd name="T0" fmla="*/ 0 w 672"/>
                <a:gd name="T1" fmla="*/ 240 h 240"/>
                <a:gd name="T2" fmla="*/ 27 w 672"/>
                <a:gd name="T3" fmla="*/ 0 h 240"/>
                <a:gd name="T4" fmla="*/ 55 w 672"/>
                <a:gd name="T5" fmla="*/ 24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5" name="Text Box 127"/>
            <p:cNvSpPr txBox="1">
              <a:spLocks noChangeArrowheads="1"/>
            </p:cNvSpPr>
            <p:nvPr/>
          </p:nvSpPr>
          <p:spPr bwMode="auto">
            <a:xfrm>
              <a:off x="4416" y="292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+4</a:t>
              </a:r>
            </a:p>
          </p:txBody>
        </p:sp>
        <p:sp>
          <p:nvSpPr>
            <p:cNvPr id="29806" name="Freeform 128"/>
            <p:cNvSpPr>
              <a:spLocks/>
            </p:cNvSpPr>
            <p:nvPr/>
          </p:nvSpPr>
          <p:spPr bwMode="auto">
            <a:xfrm>
              <a:off x="3408" y="3264"/>
              <a:ext cx="1056" cy="240"/>
            </a:xfrm>
            <a:custGeom>
              <a:avLst/>
              <a:gdLst>
                <a:gd name="T0" fmla="*/ 0 w 672"/>
                <a:gd name="T1" fmla="*/ 240 h 240"/>
                <a:gd name="T2" fmla="*/ 830 w 672"/>
                <a:gd name="T3" fmla="*/ 0 h 240"/>
                <a:gd name="T4" fmla="*/ 1659 w 672"/>
                <a:gd name="T5" fmla="*/ 24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7" name="Text Box 129"/>
            <p:cNvSpPr txBox="1">
              <a:spLocks noChangeArrowheads="1"/>
            </p:cNvSpPr>
            <p:nvPr/>
          </p:nvSpPr>
          <p:spPr bwMode="auto">
            <a:xfrm>
              <a:off x="3648"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+ 20</a:t>
              </a:r>
            </a:p>
          </p:txBody>
        </p:sp>
        <p:sp>
          <p:nvSpPr>
            <p:cNvPr id="29808" name="Freeform 130"/>
            <p:cNvSpPr>
              <a:spLocks/>
            </p:cNvSpPr>
            <p:nvPr/>
          </p:nvSpPr>
          <p:spPr bwMode="auto">
            <a:xfrm>
              <a:off x="3120" y="3264"/>
              <a:ext cx="288" cy="240"/>
            </a:xfrm>
            <a:custGeom>
              <a:avLst/>
              <a:gdLst>
                <a:gd name="T0" fmla="*/ 0 w 672"/>
                <a:gd name="T1" fmla="*/ 240 h 240"/>
                <a:gd name="T2" fmla="*/ 62 w 672"/>
                <a:gd name="T3" fmla="*/ 0 h 240"/>
                <a:gd name="T4" fmla="*/ 123 w 672"/>
                <a:gd name="T5" fmla="*/ 240 h 240"/>
                <a:gd name="T6" fmla="*/ 0 60000 65536"/>
                <a:gd name="T7" fmla="*/ 0 60000 65536"/>
                <a:gd name="T8" fmla="*/ 0 60000 65536"/>
              </a:gdLst>
              <a:ahLst/>
              <a:cxnLst>
                <a:cxn ang="T6">
                  <a:pos x="T0" y="T1"/>
                </a:cxn>
                <a:cxn ang="T7">
                  <a:pos x="T2" y="T3"/>
                </a:cxn>
                <a:cxn ang="T8">
                  <a:pos x="T4" y="T5"/>
                </a:cxn>
              </a:cxnLst>
              <a:rect l="0" t="0" r="r" b="b"/>
              <a:pathLst>
                <a:path w="672" h="240">
                  <a:moveTo>
                    <a:pt x="0" y="240"/>
                  </a:moveTo>
                  <a:cubicBezTo>
                    <a:pt x="112" y="120"/>
                    <a:pt x="224" y="0"/>
                    <a:pt x="336" y="0"/>
                  </a:cubicBezTo>
                  <a:cubicBezTo>
                    <a:pt x="448" y="0"/>
                    <a:pt x="560" y="120"/>
                    <a:pt x="672"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09" name="Text Box 131"/>
            <p:cNvSpPr txBox="1">
              <a:spLocks noChangeArrowheads="1"/>
            </p:cNvSpPr>
            <p:nvPr/>
          </p:nvSpPr>
          <p:spPr bwMode="auto">
            <a:xfrm>
              <a:off x="3072" y="2928"/>
              <a:ext cx="4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a:t>
              </a:r>
            </a:p>
          </p:txBody>
        </p:sp>
        <p:sp>
          <p:nvSpPr>
            <p:cNvPr id="29810" name="Line 132"/>
            <p:cNvSpPr>
              <a:spLocks noChangeShapeType="1"/>
            </p:cNvSpPr>
            <p:nvPr/>
          </p:nvSpPr>
          <p:spPr bwMode="auto">
            <a:xfrm>
              <a:off x="4656" y="3504"/>
              <a:ext cx="0" cy="1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11" name="Text Box 133"/>
            <p:cNvSpPr txBox="1">
              <a:spLocks noChangeArrowheads="1"/>
            </p:cNvSpPr>
            <p:nvPr/>
          </p:nvSpPr>
          <p:spPr bwMode="auto">
            <a:xfrm>
              <a:off x="4560" y="3734"/>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66"/>
                  </a:solidFill>
                  <a:latin typeface="Comic Sans MS" pitchFamily="66" charset="0"/>
                </a:rPr>
                <a:t>84</a:t>
              </a:r>
            </a:p>
          </p:txBody>
        </p:sp>
        <p:sp>
          <p:nvSpPr>
            <p:cNvPr id="29812" name="Text Box 134"/>
            <p:cNvSpPr txBox="1">
              <a:spLocks noChangeArrowheads="1"/>
            </p:cNvSpPr>
            <p:nvPr/>
          </p:nvSpPr>
          <p:spPr bwMode="auto">
            <a:xfrm>
              <a:off x="2976" y="3734"/>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00"/>
                  </a:solidFill>
                  <a:latin typeface="Comic Sans MS" pitchFamily="66" charset="0"/>
                </a:rPr>
                <a:t>55</a:t>
              </a:r>
            </a:p>
          </p:txBody>
        </p:sp>
        <p:sp>
          <p:nvSpPr>
            <p:cNvPr id="29813" name="Line 135"/>
            <p:cNvSpPr>
              <a:spLocks noChangeShapeType="1"/>
            </p:cNvSpPr>
            <p:nvPr/>
          </p:nvSpPr>
          <p:spPr bwMode="auto">
            <a:xfrm>
              <a:off x="3120" y="3504"/>
              <a:ext cx="0" cy="1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9814" name="AutoShape 136"/>
            <p:cNvSpPr>
              <a:spLocks noChangeArrowheads="1"/>
            </p:cNvSpPr>
            <p:nvPr/>
          </p:nvSpPr>
          <p:spPr bwMode="auto">
            <a:xfrm>
              <a:off x="5232" y="283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9815" name="Text Box 137"/>
            <p:cNvSpPr txBox="1">
              <a:spLocks noChangeArrowheads="1"/>
            </p:cNvSpPr>
            <p:nvPr/>
          </p:nvSpPr>
          <p:spPr bwMode="auto">
            <a:xfrm>
              <a:off x="5280" y="292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29</a:t>
              </a:r>
            </a:p>
          </p:txBody>
        </p:sp>
      </p:grpSp>
      <p:sp>
        <p:nvSpPr>
          <p:cNvPr id="81034" name="Text Box 138"/>
          <p:cNvSpPr txBox="1">
            <a:spLocks noChangeArrowheads="1"/>
          </p:cNvSpPr>
          <p:nvPr/>
        </p:nvSpPr>
        <p:spPr bwMode="auto">
          <a:xfrm>
            <a:off x="0" y="36877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Building the skills – larger jumps</a:t>
            </a:r>
          </a:p>
        </p:txBody>
      </p:sp>
    </p:spTree>
    <p:extLst>
      <p:ext uri="{BB962C8B-B14F-4D97-AF65-F5344CB8AC3E}">
        <p14:creationId xmlns:p14="http://schemas.microsoft.com/office/powerpoint/2010/main" val="1634885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60"/>
                                        </p:tgtEl>
                                        <p:attrNameLst>
                                          <p:attrName>style.visibility</p:attrName>
                                        </p:attrNameLst>
                                      </p:cBhvr>
                                      <p:to>
                                        <p:strVal val="visible"/>
                                      </p:to>
                                    </p:set>
                                    <p:animEffect transition="in" filter="dissolve">
                                      <p:cBhvr>
                                        <p:cTn id="7" dur="500"/>
                                        <p:tgtEl>
                                          <p:spTgt spid="8096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961"/>
                                        </p:tgtEl>
                                        <p:attrNameLst>
                                          <p:attrName>style.visibility</p:attrName>
                                        </p:attrNameLst>
                                      </p:cBhvr>
                                      <p:to>
                                        <p:strVal val="visible"/>
                                      </p:to>
                                    </p:set>
                                    <p:animEffect transition="in" filter="dissolve">
                                      <p:cBhvr>
                                        <p:cTn id="11" dur="500"/>
                                        <p:tgtEl>
                                          <p:spTgt spid="8096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0958"/>
                                        </p:tgtEl>
                                        <p:attrNameLst>
                                          <p:attrName>style.visibility</p:attrName>
                                        </p:attrNameLst>
                                      </p:cBhvr>
                                      <p:to>
                                        <p:strVal val="visible"/>
                                      </p:to>
                                    </p:set>
                                    <p:animEffect transition="in" filter="dissolve">
                                      <p:cBhvr>
                                        <p:cTn id="15" dur="500"/>
                                        <p:tgtEl>
                                          <p:spTgt spid="8095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0959"/>
                                        </p:tgtEl>
                                        <p:attrNameLst>
                                          <p:attrName>style.visibility</p:attrName>
                                        </p:attrNameLst>
                                      </p:cBhvr>
                                      <p:to>
                                        <p:strVal val="visible"/>
                                      </p:to>
                                    </p:set>
                                    <p:animEffect transition="in" filter="dissolve">
                                      <p:cBhvr>
                                        <p:cTn id="19" dur="500"/>
                                        <p:tgtEl>
                                          <p:spTgt spid="8095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0956"/>
                                        </p:tgtEl>
                                        <p:attrNameLst>
                                          <p:attrName>style.visibility</p:attrName>
                                        </p:attrNameLst>
                                      </p:cBhvr>
                                      <p:to>
                                        <p:strVal val="visible"/>
                                      </p:to>
                                    </p:set>
                                    <p:animEffect transition="in" filter="dissolve">
                                      <p:cBhvr>
                                        <p:cTn id="23" dur="500"/>
                                        <p:tgtEl>
                                          <p:spTgt spid="80956"/>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0957"/>
                                        </p:tgtEl>
                                        <p:attrNameLst>
                                          <p:attrName>style.visibility</p:attrName>
                                        </p:attrNameLst>
                                      </p:cBhvr>
                                      <p:to>
                                        <p:strVal val="visible"/>
                                      </p:to>
                                    </p:set>
                                    <p:animEffect transition="in" filter="dissolve">
                                      <p:cBhvr>
                                        <p:cTn id="27" dur="500"/>
                                        <p:tgtEl>
                                          <p:spTgt spid="809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954"/>
                                        </p:tgtEl>
                                        <p:attrNameLst>
                                          <p:attrName>style.visibility</p:attrName>
                                        </p:attrNameLst>
                                      </p:cBhvr>
                                      <p:to>
                                        <p:strVal val="visible"/>
                                      </p:to>
                                    </p:set>
                                    <p:animEffect transition="in" filter="dissolve">
                                      <p:cBhvr>
                                        <p:cTn id="32" dur="500"/>
                                        <p:tgtEl>
                                          <p:spTgt spid="80954"/>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80955"/>
                                        </p:tgtEl>
                                        <p:attrNameLst>
                                          <p:attrName>style.visibility</p:attrName>
                                        </p:attrNameLst>
                                      </p:cBhvr>
                                      <p:to>
                                        <p:strVal val="visible"/>
                                      </p:to>
                                    </p:set>
                                    <p:animEffect transition="in" filter="dissolve">
                                      <p:cBhvr>
                                        <p:cTn id="36" dur="500"/>
                                        <p:tgtEl>
                                          <p:spTgt spid="80955"/>
                                        </p:tgtEl>
                                      </p:cBhvr>
                                    </p:animEffect>
                                  </p:childTnLst>
                                </p:cTn>
                              </p:par>
                            </p:childTnLst>
                          </p:cTn>
                        </p:par>
                        <p:par>
                          <p:cTn id="37" fill="hold" nodeType="afterGroup">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80900"/>
                                        </p:tgtEl>
                                        <p:attrNameLst>
                                          <p:attrName>style.visibility</p:attrName>
                                        </p:attrNameLst>
                                      </p:cBhvr>
                                      <p:to>
                                        <p:strVal val="visible"/>
                                      </p:to>
                                    </p:set>
                                    <p:animEffect transition="in" filter="dissolve">
                                      <p:cBhvr>
                                        <p:cTn id="40" dur="500"/>
                                        <p:tgtEl>
                                          <p:spTgt spid="809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80966"/>
                                        </p:tgtEl>
                                        <p:attrNameLst>
                                          <p:attrName>style.visibility</p:attrName>
                                        </p:attrNameLst>
                                      </p:cBhvr>
                                      <p:to>
                                        <p:strVal val="visible"/>
                                      </p:to>
                                    </p:set>
                                    <p:animEffect transition="in" filter="dissolve">
                                      <p:cBhvr>
                                        <p:cTn id="45" dur="500"/>
                                        <p:tgtEl>
                                          <p:spTgt spid="8096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1034"/>
                                        </p:tgtEl>
                                        <p:attrNameLst>
                                          <p:attrName>style.visibility</p:attrName>
                                        </p:attrNameLst>
                                      </p:cBhvr>
                                      <p:to>
                                        <p:strVal val="visible"/>
                                      </p:to>
                                    </p:set>
                                    <p:animEffect transition="in" filter="dissolve">
                                      <p:cBhvr>
                                        <p:cTn id="50" dur="500"/>
                                        <p:tgtEl>
                                          <p:spTgt spid="8103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80987"/>
                                        </p:tgtEl>
                                        <p:attrNameLst>
                                          <p:attrName>style.visibility</p:attrName>
                                        </p:attrNameLst>
                                      </p:cBhvr>
                                      <p:to>
                                        <p:strVal val="visible"/>
                                      </p:to>
                                    </p:set>
                                    <p:animEffect transition="in" filter="dissolve">
                                      <p:cBhvr>
                                        <p:cTn id="55" dur="500"/>
                                        <p:tgtEl>
                                          <p:spTgt spid="80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utoUpdateAnimBg="0"/>
      <p:bldP spid="80954" grpId="0" animBg="1"/>
      <p:bldP spid="80955" grpId="0" autoUpdateAnimBg="0"/>
      <p:bldP spid="80956" grpId="0" animBg="1"/>
      <p:bldP spid="80957" grpId="0" autoUpdateAnimBg="0"/>
      <p:bldP spid="80958" grpId="0" animBg="1"/>
      <p:bldP spid="80959" grpId="0" autoUpdateAnimBg="0"/>
      <p:bldP spid="80960" grpId="0" animBg="1"/>
      <p:bldP spid="80961" grpId="0" autoUpdateAnimBg="0"/>
      <p:bldP spid="810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Progression on the empty number line</a:t>
            </a:r>
          </a:p>
        </p:txBody>
      </p:sp>
      <p:sp>
        <p:nvSpPr>
          <p:cNvPr id="30723" name="Line 3"/>
          <p:cNvSpPr>
            <a:spLocks noChangeShapeType="1"/>
          </p:cNvSpPr>
          <p:nvPr/>
        </p:nvSpPr>
        <p:spPr bwMode="auto">
          <a:xfrm>
            <a:off x="685800" y="2133600"/>
            <a:ext cx="769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24" name="Line 4"/>
          <p:cNvSpPr>
            <a:spLocks noChangeShapeType="1"/>
          </p:cNvSpPr>
          <p:nvPr/>
        </p:nvSpPr>
        <p:spPr bwMode="auto">
          <a:xfrm>
            <a:off x="685800" y="2133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25" name="Line 5"/>
          <p:cNvSpPr>
            <a:spLocks noChangeShapeType="1"/>
          </p:cNvSpPr>
          <p:nvPr/>
        </p:nvSpPr>
        <p:spPr bwMode="auto">
          <a:xfrm>
            <a:off x="8382000" y="2133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26" name="Text Box 6"/>
          <p:cNvSpPr txBox="1">
            <a:spLocks noChangeArrowheads="1"/>
          </p:cNvSpPr>
          <p:nvPr/>
        </p:nvSpPr>
        <p:spPr bwMode="auto">
          <a:xfrm>
            <a:off x="457200" y="2514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47</a:t>
            </a:r>
          </a:p>
        </p:txBody>
      </p:sp>
      <p:sp>
        <p:nvSpPr>
          <p:cNvPr id="30727" name="Text Box 7"/>
          <p:cNvSpPr txBox="1">
            <a:spLocks noChangeArrowheads="1"/>
          </p:cNvSpPr>
          <p:nvPr/>
        </p:nvSpPr>
        <p:spPr bwMode="auto">
          <a:xfrm>
            <a:off x="80772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83</a:t>
            </a:r>
          </a:p>
        </p:txBody>
      </p:sp>
      <p:sp>
        <p:nvSpPr>
          <p:cNvPr id="81928" name="Line 8"/>
          <p:cNvSpPr>
            <a:spLocks noChangeShapeType="1"/>
          </p:cNvSpPr>
          <p:nvPr/>
        </p:nvSpPr>
        <p:spPr bwMode="auto">
          <a:xfrm>
            <a:off x="28194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29" name="Text Box 9"/>
          <p:cNvSpPr txBox="1">
            <a:spLocks noChangeArrowheads="1"/>
          </p:cNvSpPr>
          <p:nvPr/>
        </p:nvSpPr>
        <p:spPr bwMode="auto">
          <a:xfrm>
            <a:off x="25908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50</a:t>
            </a:r>
          </a:p>
        </p:txBody>
      </p:sp>
      <p:sp>
        <p:nvSpPr>
          <p:cNvPr id="81930" name="Text Box 10"/>
          <p:cNvSpPr txBox="1">
            <a:spLocks noChangeArrowheads="1"/>
          </p:cNvSpPr>
          <p:nvPr/>
        </p:nvSpPr>
        <p:spPr bwMode="auto">
          <a:xfrm>
            <a:off x="32004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81931" name="Text Box 11"/>
          <p:cNvSpPr txBox="1">
            <a:spLocks noChangeArrowheads="1"/>
          </p:cNvSpPr>
          <p:nvPr/>
        </p:nvSpPr>
        <p:spPr bwMode="auto">
          <a:xfrm>
            <a:off x="1371600" y="129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81932" name="Freeform 12"/>
          <p:cNvSpPr>
            <a:spLocks/>
          </p:cNvSpPr>
          <p:nvPr/>
        </p:nvSpPr>
        <p:spPr bwMode="auto">
          <a:xfrm>
            <a:off x="685800" y="1752600"/>
            <a:ext cx="2133600" cy="381000"/>
          </a:xfrm>
          <a:custGeom>
            <a:avLst/>
            <a:gdLst>
              <a:gd name="T0" fmla="*/ 0 w 1296"/>
              <a:gd name="T1" fmla="*/ 604837500 h 240"/>
              <a:gd name="T2" fmla="*/ 1821315702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33" name="Freeform 13"/>
          <p:cNvSpPr>
            <a:spLocks/>
          </p:cNvSpPr>
          <p:nvPr/>
        </p:nvSpPr>
        <p:spPr bwMode="auto">
          <a:xfrm>
            <a:off x="2819400" y="1752600"/>
            <a:ext cx="1524000" cy="381000"/>
          </a:xfrm>
          <a:custGeom>
            <a:avLst/>
            <a:gdLst>
              <a:gd name="T0" fmla="*/ 0 w 1296"/>
              <a:gd name="T1" fmla="*/ 604837500 h 240"/>
              <a:gd name="T2" fmla="*/ 929242537 w 1296"/>
              <a:gd name="T3" fmla="*/ 0 h 240"/>
              <a:gd name="T4" fmla="*/ 1792111111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34" name="Line 14"/>
          <p:cNvSpPr>
            <a:spLocks noChangeShapeType="1"/>
          </p:cNvSpPr>
          <p:nvPr/>
        </p:nvSpPr>
        <p:spPr bwMode="auto">
          <a:xfrm>
            <a:off x="70866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35" name="Text Box 15"/>
          <p:cNvSpPr txBox="1">
            <a:spLocks noChangeArrowheads="1"/>
          </p:cNvSpPr>
          <p:nvPr/>
        </p:nvSpPr>
        <p:spPr bwMode="auto">
          <a:xfrm>
            <a:off x="67818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80</a:t>
            </a:r>
          </a:p>
        </p:txBody>
      </p:sp>
      <p:sp>
        <p:nvSpPr>
          <p:cNvPr id="81936" name="Freeform 16"/>
          <p:cNvSpPr>
            <a:spLocks/>
          </p:cNvSpPr>
          <p:nvPr/>
        </p:nvSpPr>
        <p:spPr bwMode="auto">
          <a:xfrm>
            <a:off x="7086600" y="1752600"/>
            <a:ext cx="1295400" cy="381000"/>
          </a:xfrm>
          <a:custGeom>
            <a:avLst/>
            <a:gdLst>
              <a:gd name="T0" fmla="*/ 0 w 1296"/>
              <a:gd name="T1" fmla="*/ 604837500 h 240"/>
              <a:gd name="T2" fmla="*/ 671378033 w 1296"/>
              <a:gd name="T3" fmla="*/ 0 h 240"/>
              <a:gd name="T4" fmla="*/ 129480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37" name="Text Box 17"/>
          <p:cNvSpPr txBox="1">
            <a:spLocks noChangeArrowheads="1"/>
          </p:cNvSpPr>
          <p:nvPr/>
        </p:nvSpPr>
        <p:spPr bwMode="auto">
          <a:xfrm>
            <a:off x="73152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81938" name="Line 18"/>
          <p:cNvSpPr>
            <a:spLocks noChangeShapeType="1"/>
          </p:cNvSpPr>
          <p:nvPr/>
        </p:nvSpPr>
        <p:spPr bwMode="auto">
          <a:xfrm>
            <a:off x="43434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39" name="Text Box 19"/>
          <p:cNvSpPr txBox="1">
            <a:spLocks noChangeArrowheads="1"/>
          </p:cNvSpPr>
          <p:nvPr/>
        </p:nvSpPr>
        <p:spPr bwMode="auto">
          <a:xfrm>
            <a:off x="41148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60</a:t>
            </a:r>
          </a:p>
        </p:txBody>
      </p:sp>
      <p:sp>
        <p:nvSpPr>
          <p:cNvPr id="81940" name="Line 20"/>
          <p:cNvSpPr>
            <a:spLocks noChangeShapeType="1"/>
          </p:cNvSpPr>
          <p:nvPr/>
        </p:nvSpPr>
        <p:spPr bwMode="auto">
          <a:xfrm>
            <a:off x="57912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41" name="Text Box 21"/>
          <p:cNvSpPr txBox="1">
            <a:spLocks noChangeArrowheads="1"/>
          </p:cNvSpPr>
          <p:nvPr/>
        </p:nvSpPr>
        <p:spPr bwMode="auto">
          <a:xfrm>
            <a:off x="55626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70</a:t>
            </a:r>
          </a:p>
        </p:txBody>
      </p:sp>
      <p:sp>
        <p:nvSpPr>
          <p:cNvPr id="81942" name="Text Box 22"/>
          <p:cNvSpPr txBox="1">
            <a:spLocks noChangeArrowheads="1"/>
          </p:cNvSpPr>
          <p:nvPr/>
        </p:nvSpPr>
        <p:spPr bwMode="auto">
          <a:xfrm>
            <a:off x="46482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81943" name="Freeform 23"/>
          <p:cNvSpPr>
            <a:spLocks/>
          </p:cNvSpPr>
          <p:nvPr/>
        </p:nvSpPr>
        <p:spPr bwMode="auto">
          <a:xfrm>
            <a:off x="4343400" y="1752600"/>
            <a:ext cx="1447800" cy="381000"/>
          </a:xfrm>
          <a:custGeom>
            <a:avLst/>
            <a:gdLst>
              <a:gd name="T0" fmla="*/ 0 w 1296"/>
              <a:gd name="T1" fmla="*/ 604837500 h 240"/>
              <a:gd name="T2" fmla="*/ 838641501 w 1296"/>
              <a:gd name="T3" fmla="*/ 0 h 240"/>
              <a:gd name="T4" fmla="*/ 161738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1944" name="Text Box 24"/>
          <p:cNvSpPr txBox="1">
            <a:spLocks noChangeArrowheads="1"/>
          </p:cNvSpPr>
          <p:nvPr/>
        </p:nvSpPr>
        <p:spPr bwMode="auto">
          <a:xfrm>
            <a:off x="60960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81945" name="Freeform 25"/>
          <p:cNvSpPr>
            <a:spLocks/>
          </p:cNvSpPr>
          <p:nvPr/>
        </p:nvSpPr>
        <p:spPr bwMode="auto">
          <a:xfrm>
            <a:off x="5867400" y="1752600"/>
            <a:ext cx="1219200" cy="381000"/>
          </a:xfrm>
          <a:custGeom>
            <a:avLst/>
            <a:gdLst>
              <a:gd name="T0" fmla="*/ 0 w 1296"/>
              <a:gd name="T1" fmla="*/ 604837500 h 240"/>
              <a:gd name="T2" fmla="*/ 594715600 w 1296"/>
              <a:gd name="T3" fmla="*/ 0 h 240"/>
              <a:gd name="T4" fmla="*/ 1146951111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0746" name="Text Box 26"/>
          <p:cNvSpPr txBox="1">
            <a:spLocks noChangeArrowheads="1"/>
          </p:cNvSpPr>
          <p:nvPr/>
        </p:nvSpPr>
        <p:spPr bwMode="auto">
          <a:xfrm>
            <a:off x="304800" y="6858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FF"/>
                </a:solidFill>
                <a:latin typeface="Comic Sans MS" pitchFamily="66" charset="0"/>
              </a:rPr>
              <a:t>83 – 47 =</a:t>
            </a:r>
          </a:p>
        </p:txBody>
      </p:sp>
      <p:sp>
        <p:nvSpPr>
          <p:cNvPr id="81947" name="Text Box 27"/>
          <p:cNvSpPr txBox="1">
            <a:spLocks noChangeArrowheads="1"/>
          </p:cNvSpPr>
          <p:nvPr/>
        </p:nvSpPr>
        <p:spPr bwMode="auto">
          <a:xfrm>
            <a:off x="2133600" y="6858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00"/>
                </a:solidFill>
                <a:latin typeface="Comic Sans MS" pitchFamily="66" charset="0"/>
              </a:rPr>
              <a:t>36</a:t>
            </a:r>
          </a:p>
        </p:txBody>
      </p:sp>
      <p:grpSp>
        <p:nvGrpSpPr>
          <p:cNvPr id="81948" name="Group 28"/>
          <p:cNvGrpSpPr>
            <a:grpSpLocks/>
          </p:cNvGrpSpPr>
          <p:nvPr/>
        </p:nvGrpSpPr>
        <p:grpSpPr bwMode="auto">
          <a:xfrm>
            <a:off x="8305800" y="914400"/>
            <a:ext cx="838200" cy="762000"/>
            <a:chOff x="5232" y="1392"/>
            <a:chExt cx="528" cy="480"/>
          </a:xfrm>
        </p:grpSpPr>
        <p:sp>
          <p:nvSpPr>
            <p:cNvPr id="30749" name="AutoShape 29"/>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30750" name="Text Box 30"/>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36</a:t>
              </a:r>
            </a:p>
          </p:txBody>
        </p:sp>
      </p:grpSp>
    </p:spTree>
    <p:extLst>
      <p:ext uri="{BB962C8B-B14F-4D97-AF65-F5344CB8AC3E}">
        <p14:creationId xmlns:p14="http://schemas.microsoft.com/office/powerpoint/2010/main" val="80127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dissolve">
                                      <p:cBhvr>
                                        <p:cTn id="7" dur="500"/>
                                        <p:tgtEl>
                                          <p:spTgt spid="8192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29"/>
                                        </p:tgtEl>
                                        <p:attrNameLst>
                                          <p:attrName>style.visibility</p:attrName>
                                        </p:attrNameLst>
                                      </p:cBhvr>
                                      <p:to>
                                        <p:strVal val="visible"/>
                                      </p:to>
                                    </p:set>
                                    <p:animEffect transition="in" filter="dissolve">
                                      <p:cBhvr>
                                        <p:cTn id="11" dur="500"/>
                                        <p:tgtEl>
                                          <p:spTgt spid="8192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1938"/>
                                        </p:tgtEl>
                                        <p:attrNameLst>
                                          <p:attrName>style.visibility</p:attrName>
                                        </p:attrNameLst>
                                      </p:cBhvr>
                                      <p:to>
                                        <p:strVal val="visible"/>
                                      </p:to>
                                    </p:set>
                                    <p:animEffect transition="in" filter="dissolve">
                                      <p:cBhvr>
                                        <p:cTn id="15" dur="500"/>
                                        <p:tgtEl>
                                          <p:spTgt spid="8193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1939"/>
                                        </p:tgtEl>
                                        <p:attrNameLst>
                                          <p:attrName>style.visibility</p:attrName>
                                        </p:attrNameLst>
                                      </p:cBhvr>
                                      <p:to>
                                        <p:strVal val="visible"/>
                                      </p:to>
                                    </p:set>
                                    <p:animEffect transition="in" filter="dissolve">
                                      <p:cBhvr>
                                        <p:cTn id="19" dur="500"/>
                                        <p:tgtEl>
                                          <p:spTgt spid="8193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1940"/>
                                        </p:tgtEl>
                                        <p:attrNameLst>
                                          <p:attrName>style.visibility</p:attrName>
                                        </p:attrNameLst>
                                      </p:cBhvr>
                                      <p:to>
                                        <p:strVal val="visible"/>
                                      </p:to>
                                    </p:set>
                                    <p:animEffect transition="in" filter="dissolve">
                                      <p:cBhvr>
                                        <p:cTn id="23" dur="500"/>
                                        <p:tgtEl>
                                          <p:spTgt spid="8194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1941"/>
                                        </p:tgtEl>
                                        <p:attrNameLst>
                                          <p:attrName>style.visibility</p:attrName>
                                        </p:attrNameLst>
                                      </p:cBhvr>
                                      <p:to>
                                        <p:strVal val="visible"/>
                                      </p:to>
                                    </p:set>
                                    <p:animEffect transition="in" filter="dissolve">
                                      <p:cBhvr>
                                        <p:cTn id="27" dur="500"/>
                                        <p:tgtEl>
                                          <p:spTgt spid="81941"/>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81934"/>
                                        </p:tgtEl>
                                        <p:attrNameLst>
                                          <p:attrName>style.visibility</p:attrName>
                                        </p:attrNameLst>
                                      </p:cBhvr>
                                      <p:to>
                                        <p:strVal val="visible"/>
                                      </p:to>
                                    </p:set>
                                    <p:animEffect transition="in" filter="dissolve">
                                      <p:cBhvr>
                                        <p:cTn id="31" dur="500"/>
                                        <p:tgtEl>
                                          <p:spTgt spid="81934"/>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1935"/>
                                        </p:tgtEl>
                                        <p:attrNameLst>
                                          <p:attrName>style.visibility</p:attrName>
                                        </p:attrNameLst>
                                      </p:cBhvr>
                                      <p:to>
                                        <p:strVal val="visible"/>
                                      </p:to>
                                    </p:set>
                                    <p:animEffect transition="in" filter="dissolve">
                                      <p:cBhvr>
                                        <p:cTn id="35" dur="500"/>
                                        <p:tgtEl>
                                          <p:spTgt spid="8193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1932"/>
                                        </p:tgtEl>
                                        <p:attrNameLst>
                                          <p:attrName>style.visibility</p:attrName>
                                        </p:attrNameLst>
                                      </p:cBhvr>
                                      <p:to>
                                        <p:strVal val="visible"/>
                                      </p:to>
                                    </p:set>
                                    <p:animEffect transition="in" filter="dissolve">
                                      <p:cBhvr>
                                        <p:cTn id="40" dur="500"/>
                                        <p:tgtEl>
                                          <p:spTgt spid="81932"/>
                                        </p:tgtEl>
                                      </p:cBhvr>
                                    </p:animEffect>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81931"/>
                                        </p:tgtEl>
                                        <p:attrNameLst>
                                          <p:attrName>style.visibility</p:attrName>
                                        </p:attrNameLst>
                                      </p:cBhvr>
                                      <p:to>
                                        <p:strVal val="visible"/>
                                      </p:to>
                                    </p:set>
                                    <p:animEffect transition="in" filter="dissolve">
                                      <p:cBhvr>
                                        <p:cTn id="44" dur="500"/>
                                        <p:tgtEl>
                                          <p:spTgt spid="8193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1933"/>
                                        </p:tgtEl>
                                        <p:attrNameLst>
                                          <p:attrName>style.visibility</p:attrName>
                                        </p:attrNameLst>
                                      </p:cBhvr>
                                      <p:to>
                                        <p:strVal val="visible"/>
                                      </p:to>
                                    </p:set>
                                    <p:animEffect transition="in" filter="dissolve">
                                      <p:cBhvr>
                                        <p:cTn id="49" dur="500"/>
                                        <p:tgtEl>
                                          <p:spTgt spid="81933"/>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81930"/>
                                        </p:tgtEl>
                                        <p:attrNameLst>
                                          <p:attrName>style.visibility</p:attrName>
                                        </p:attrNameLst>
                                      </p:cBhvr>
                                      <p:to>
                                        <p:strVal val="visible"/>
                                      </p:to>
                                    </p:set>
                                    <p:animEffect transition="in" filter="dissolve">
                                      <p:cBhvr>
                                        <p:cTn id="53" dur="500"/>
                                        <p:tgtEl>
                                          <p:spTgt spid="81930"/>
                                        </p:tgtEl>
                                      </p:cBhvr>
                                    </p:animEffect>
                                  </p:childTnLst>
                                </p:cTn>
                              </p:par>
                            </p:childTnLst>
                          </p:cTn>
                        </p:par>
                        <p:par>
                          <p:cTn id="54" fill="hold" nodeType="afterGroup">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81943"/>
                                        </p:tgtEl>
                                        <p:attrNameLst>
                                          <p:attrName>style.visibility</p:attrName>
                                        </p:attrNameLst>
                                      </p:cBhvr>
                                      <p:to>
                                        <p:strVal val="visible"/>
                                      </p:to>
                                    </p:set>
                                    <p:animEffect transition="in" filter="dissolve">
                                      <p:cBhvr>
                                        <p:cTn id="57" dur="500"/>
                                        <p:tgtEl>
                                          <p:spTgt spid="81943"/>
                                        </p:tgtEl>
                                      </p:cBhvr>
                                    </p:animEffect>
                                  </p:childTnLst>
                                </p:cTn>
                              </p:par>
                            </p:childTnLst>
                          </p:cTn>
                        </p:par>
                        <p:par>
                          <p:cTn id="58" fill="hold" nodeType="afterGroup">
                            <p:stCondLst>
                              <p:cond delay="1500"/>
                            </p:stCondLst>
                            <p:childTnLst>
                              <p:par>
                                <p:cTn id="59" presetID="9" presetClass="entr" presetSubtype="0" fill="hold" grpId="0" nodeType="afterEffect">
                                  <p:stCondLst>
                                    <p:cond delay="0"/>
                                  </p:stCondLst>
                                  <p:childTnLst>
                                    <p:set>
                                      <p:cBhvr>
                                        <p:cTn id="60" dur="1" fill="hold">
                                          <p:stCondLst>
                                            <p:cond delay="0"/>
                                          </p:stCondLst>
                                        </p:cTn>
                                        <p:tgtEl>
                                          <p:spTgt spid="81942"/>
                                        </p:tgtEl>
                                        <p:attrNameLst>
                                          <p:attrName>style.visibility</p:attrName>
                                        </p:attrNameLst>
                                      </p:cBhvr>
                                      <p:to>
                                        <p:strVal val="visible"/>
                                      </p:to>
                                    </p:set>
                                    <p:animEffect transition="in" filter="dissolve">
                                      <p:cBhvr>
                                        <p:cTn id="61" dur="500"/>
                                        <p:tgtEl>
                                          <p:spTgt spid="81942"/>
                                        </p:tgtEl>
                                      </p:cBhvr>
                                    </p:animEffect>
                                  </p:childTnLst>
                                </p:cTn>
                              </p:par>
                            </p:childTnLst>
                          </p:cTn>
                        </p:par>
                        <p:par>
                          <p:cTn id="62" fill="hold" nodeType="afterGroup">
                            <p:stCondLst>
                              <p:cond delay="2000"/>
                            </p:stCondLst>
                            <p:childTnLst>
                              <p:par>
                                <p:cTn id="63" presetID="9" presetClass="entr" presetSubtype="0" fill="hold" grpId="0" nodeType="afterEffect">
                                  <p:stCondLst>
                                    <p:cond delay="0"/>
                                  </p:stCondLst>
                                  <p:childTnLst>
                                    <p:set>
                                      <p:cBhvr>
                                        <p:cTn id="64" dur="1" fill="hold">
                                          <p:stCondLst>
                                            <p:cond delay="0"/>
                                          </p:stCondLst>
                                        </p:cTn>
                                        <p:tgtEl>
                                          <p:spTgt spid="81945"/>
                                        </p:tgtEl>
                                        <p:attrNameLst>
                                          <p:attrName>style.visibility</p:attrName>
                                        </p:attrNameLst>
                                      </p:cBhvr>
                                      <p:to>
                                        <p:strVal val="visible"/>
                                      </p:to>
                                    </p:set>
                                    <p:animEffect transition="in" filter="dissolve">
                                      <p:cBhvr>
                                        <p:cTn id="65" dur="500"/>
                                        <p:tgtEl>
                                          <p:spTgt spid="81945"/>
                                        </p:tgtEl>
                                      </p:cBhvr>
                                    </p:animEffect>
                                  </p:childTnLst>
                                </p:cTn>
                              </p:par>
                            </p:childTnLst>
                          </p:cTn>
                        </p:par>
                        <p:par>
                          <p:cTn id="66" fill="hold" nodeType="afterGroup">
                            <p:stCondLst>
                              <p:cond delay="2500"/>
                            </p:stCondLst>
                            <p:childTnLst>
                              <p:par>
                                <p:cTn id="67" presetID="9" presetClass="entr" presetSubtype="0" fill="hold" grpId="0" nodeType="afterEffect">
                                  <p:stCondLst>
                                    <p:cond delay="0"/>
                                  </p:stCondLst>
                                  <p:childTnLst>
                                    <p:set>
                                      <p:cBhvr>
                                        <p:cTn id="68" dur="1" fill="hold">
                                          <p:stCondLst>
                                            <p:cond delay="0"/>
                                          </p:stCondLst>
                                        </p:cTn>
                                        <p:tgtEl>
                                          <p:spTgt spid="81944"/>
                                        </p:tgtEl>
                                        <p:attrNameLst>
                                          <p:attrName>style.visibility</p:attrName>
                                        </p:attrNameLst>
                                      </p:cBhvr>
                                      <p:to>
                                        <p:strVal val="visible"/>
                                      </p:to>
                                    </p:set>
                                    <p:animEffect transition="in" filter="dissolve">
                                      <p:cBhvr>
                                        <p:cTn id="69" dur="500"/>
                                        <p:tgtEl>
                                          <p:spTgt spid="8194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81936"/>
                                        </p:tgtEl>
                                        <p:attrNameLst>
                                          <p:attrName>style.visibility</p:attrName>
                                        </p:attrNameLst>
                                      </p:cBhvr>
                                      <p:to>
                                        <p:strVal val="visible"/>
                                      </p:to>
                                    </p:set>
                                    <p:animEffect transition="in" filter="dissolve">
                                      <p:cBhvr>
                                        <p:cTn id="74" dur="500"/>
                                        <p:tgtEl>
                                          <p:spTgt spid="81936"/>
                                        </p:tgtEl>
                                      </p:cBhvr>
                                    </p:animEffect>
                                  </p:childTnLst>
                                </p:cTn>
                              </p:par>
                            </p:childTnLst>
                          </p:cTn>
                        </p:par>
                        <p:par>
                          <p:cTn id="75" fill="hold" nodeType="afterGroup">
                            <p:stCondLst>
                              <p:cond delay="500"/>
                            </p:stCondLst>
                            <p:childTnLst>
                              <p:par>
                                <p:cTn id="76" presetID="9" presetClass="entr" presetSubtype="0" fill="hold" grpId="0" nodeType="afterEffect">
                                  <p:stCondLst>
                                    <p:cond delay="0"/>
                                  </p:stCondLst>
                                  <p:childTnLst>
                                    <p:set>
                                      <p:cBhvr>
                                        <p:cTn id="77" dur="1" fill="hold">
                                          <p:stCondLst>
                                            <p:cond delay="0"/>
                                          </p:stCondLst>
                                        </p:cTn>
                                        <p:tgtEl>
                                          <p:spTgt spid="81937"/>
                                        </p:tgtEl>
                                        <p:attrNameLst>
                                          <p:attrName>style.visibility</p:attrName>
                                        </p:attrNameLst>
                                      </p:cBhvr>
                                      <p:to>
                                        <p:strVal val="visible"/>
                                      </p:to>
                                    </p:set>
                                    <p:animEffect transition="in" filter="dissolve">
                                      <p:cBhvr>
                                        <p:cTn id="78" dur="500"/>
                                        <p:tgtEl>
                                          <p:spTgt spid="81937"/>
                                        </p:tgtEl>
                                      </p:cBhvr>
                                    </p:animEffect>
                                  </p:childTnLst>
                                </p:cTn>
                              </p:par>
                            </p:childTnLst>
                          </p:cTn>
                        </p:par>
                        <p:par>
                          <p:cTn id="79" fill="hold" nodeType="afterGroup">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81947"/>
                                        </p:tgtEl>
                                        <p:attrNameLst>
                                          <p:attrName>style.visibility</p:attrName>
                                        </p:attrNameLst>
                                      </p:cBhvr>
                                      <p:to>
                                        <p:strVal val="visible"/>
                                      </p:to>
                                    </p:set>
                                    <p:animEffect transition="in" filter="dissolve">
                                      <p:cBhvr>
                                        <p:cTn id="82" dur="500"/>
                                        <p:tgtEl>
                                          <p:spTgt spid="81947"/>
                                        </p:tgtEl>
                                      </p:cBhvr>
                                    </p:animEffect>
                                  </p:childTnLst>
                                </p:cTn>
                              </p:par>
                            </p:childTnLst>
                          </p:cTn>
                        </p:par>
                        <p:par>
                          <p:cTn id="83" fill="hold" nodeType="afterGroup">
                            <p:stCondLst>
                              <p:cond delay="1500"/>
                            </p:stCondLst>
                            <p:childTnLst>
                              <p:par>
                                <p:cTn id="84" presetID="9" presetClass="entr" presetSubtype="0" fill="hold" nodeType="afterEffect">
                                  <p:stCondLst>
                                    <p:cond delay="0"/>
                                  </p:stCondLst>
                                  <p:childTnLst>
                                    <p:set>
                                      <p:cBhvr>
                                        <p:cTn id="85" dur="1" fill="hold">
                                          <p:stCondLst>
                                            <p:cond delay="0"/>
                                          </p:stCondLst>
                                        </p:cTn>
                                        <p:tgtEl>
                                          <p:spTgt spid="81948"/>
                                        </p:tgtEl>
                                        <p:attrNameLst>
                                          <p:attrName>style.visibility</p:attrName>
                                        </p:attrNameLst>
                                      </p:cBhvr>
                                      <p:to>
                                        <p:strVal val="visible"/>
                                      </p:to>
                                    </p:set>
                                    <p:animEffect transition="in" filter="dissolve">
                                      <p:cBhvr>
                                        <p:cTn id="86" dur="500"/>
                                        <p:tgtEl>
                                          <p:spTgt spid="81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P spid="81929" grpId="0" autoUpdateAnimBg="0"/>
      <p:bldP spid="81930" grpId="0" autoUpdateAnimBg="0"/>
      <p:bldP spid="81931" grpId="0" autoUpdateAnimBg="0"/>
      <p:bldP spid="81932" grpId="0" animBg="1"/>
      <p:bldP spid="81933" grpId="0" animBg="1"/>
      <p:bldP spid="81934" grpId="0" animBg="1"/>
      <p:bldP spid="81935" grpId="0" autoUpdateAnimBg="0"/>
      <p:bldP spid="81936" grpId="0" animBg="1"/>
      <p:bldP spid="81937" grpId="0" autoUpdateAnimBg="0"/>
      <p:bldP spid="81938" grpId="0" animBg="1"/>
      <p:bldP spid="81939" grpId="0" autoUpdateAnimBg="0"/>
      <p:bldP spid="81940" grpId="0" animBg="1"/>
      <p:bldP spid="81941" grpId="0" autoUpdateAnimBg="0"/>
      <p:bldP spid="81942" grpId="0" autoUpdateAnimBg="0"/>
      <p:bldP spid="81943" grpId="0" animBg="1"/>
      <p:bldP spid="81944" grpId="0" autoUpdateAnimBg="0"/>
      <p:bldP spid="81945" grpId="0" animBg="1"/>
      <p:bldP spid="8194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Progression on the empty number line</a:t>
            </a:r>
          </a:p>
        </p:txBody>
      </p:sp>
      <p:sp>
        <p:nvSpPr>
          <p:cNvPr id="31747" name="Line 3"/>
          <p:cNvSpPr>
            <a:spLocks noChangeShapeType="1"/>
          </p:cNvSpPr>
          <p:nvPr/>
        </p:nvSpPr>
        <p:spPr bwMode="auto">
          <a:xfrm>
            <a:off x="762000" y="4191000"/>
            <a:ext cx="769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48" name="Line 4"/>
          <p:cNvSpPr>
            <a:spLocks noChangeShapeType="1"/>
          </p:cNvSpPr>
          <p:nvPr/>
        </p:nvSpPr>
        <p:spPr bwMode="auto">
          <a:xfrm>
            <a:off x="762000" y="41910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49" name="Line 5"/>
          <p:cNvSpPr>
            <a:spLocks noChangeShapeType="1"/>
          </p:cNvSpPr>
          <p:nvPr/>
        </p:nvSpPr>
        <p:spPr bwMode="auto">
          <a:xfrm>
            <a:off x="8458200" y="41910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50" name="Text Box 6"/>
          <p:cNvSpPr txBox="1">
            <a:spLocks noChangeArrowheads="1"/>
          </p:cNvSpPr>
          <p:nvPr/>
        </p:nvSpPr>
        <p:spPr bwMode="auto">
          <a:xfrm>
            <a:off x="533400" y="4572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47</a:t>
            </a:r>
          </a:p>
        </p:txBody>
      </p:sp>
      <p:sp>
        <p:nvSpPr>
          <p:cNvPr id="31751" name="Text Box 7"/>
          <p:cNvSpPr txBox="1">
            <a:spLocks noChangeArrowheads="1"/>
          </p:cNvSpPr>
          <p:nvPr/>
        </p:nvSpPr>
        <p:spPr bwMode="auto">
          <a:xfrm>
            <a:off x="8153400" y="4572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83</a:t>
            </a:r>
          </a:p>
        </p:txBody>
      </p:sp>
      <p:sp>
        <p:nvSpPr>
          <p:cNvPr id="82952" name="Line 8"/>
          <p:cNvSpPr>
            <a:spLocks noChangeShapeType="1"/>
          </p:cNvSpPr>
          <p:nvPr/>
        </p:nvSpPr>
        <p:spPr bwMode="auto">
          <a:xfrm>
            <a:off x="2895600" y="41910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2953" name="Text Box 9"/>
          <p:cNvSpPr txBox="1">
            <a:spLocks noChangeArrowheads="1"/>
          </p:cNvSpPr>
          <p:nvPr/>
        </p:nvSpPr>
        <p:spPr bwMode="auto">
          <a:xfrm>
            <a:off x="2667000" y="4572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50</a:t>
            </a:r>
          </a:p>
        </p:txBody>
      </p:sp>
      <p:sp>
        <p:nvSpPr>
          <p:cNvPr id="82954" name="Text Box 10"/>
          <p:cNvSpPr txBox="1">
            <a:spLocks noChangeArrowheads="1"/>
          </p:cNvSpPr>
          <p:nvPr/>
        </p:nvSpPr>
        <p:spPr bwMode="auto">
          <a:xfrm>
            <a:off x="4648200" y="3352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+ 30</a:t>
            </a:r>
          </a:p>
        </p:txBody>
      </p:sp>
      <p:sp>
        <p:nvSpPr>
          <p:cNvPr id="82955" name="Text Box 11"/>
          <p:cNvSpPr txBox="1">
            <a:spLocks noChangeArrowheads="1"/>
          </p:cNvSpPr>
          <p:nvPr/>
        </p:nvSpPr>
        <p:spPr bwMode="auto">
          <a:xfrm>
            <a:off x="1447800" y="3352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82956" name="Freeform 12"/>
          <p:cNvSpPr>
            <a:spLocks/>
          </p:cNvSpPr>
          <p:nvPr/>
        </p:nvSpPr>
        <p:spPr bwMode="auto">
          <a:xfrm>
            <a:off x="762000" y="3810000"/>
            <a:ext cx="2133600" cy="381000"/>
          </a:xfrm>
          <a:custGeom>
            <a:avLst/>
            <a:gdLst>
              <a:gd name="T0" fmla="*/ 0 w 1296"/>
              <a:gd name="T1" fmla="*/ 604837500 h 240"/>
              <a:gd name="T2" fmla="*/ 1821315702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2957" name="Freeform 13"/>
          <p:cNvSpPr>
            <a:spLocks/>
          </p:cNvSpPr>
          <p:nvPr/>
        </p:nvSpPr>
        <p:spPr bwMode="auto">
          <a:xfrm>
            <a:off x="2895600" y="3810000"/>
            <a:ext cx="4267200" cy="381000"/>
          </a:xfrm>
          <a:custGeom>
            <a:avLst/>
            <a:gdLst>
              <a:gd name="T0" fmla="*/ 0 w 1296"/>
              <a:gd name="T1" fmla="*/ 604837500 h 240"/>
              <a:gd name="T2" fmla="*/ 2147483647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2958" name="Line 14"/>
          <p:cNvSpPr>
            <a:spLocks noChangeShapeType="1"/>
          </p:cNvSpPr>
          <p:nvPr/>
        </p:nvSpPr>
        <p:spPr bwMode="auto">
          <a:xfrm>
            <a:off x="7162800" y="41910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2959" name="Text Box 15"/>
          <p:cNvSpPr txBox="1">
            <a:spLocks noChangeArrowheads="1"/>
          </p:cNvSpPr>
          <p:nvPr/>
        </p:nvSpPr>
        <p:spPr bwMode="auto">
          <a:xfrm>
            <a:off x="6858000" y="4572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80</a:t>
            </a:r>
          </a:p>
        </p:txBody>
      </p:sp>
      <p:sp>
        <p:nvSpPr>
          <p:cNvPr id="82960" name="Freeform 16"/>
          <p:cNvSpPr>
            <a:spLocks/>
          </p:cNvSpPr>
          <p:nvPr/>
        </p:nvSpPr>
        <p:spPr bwMode="auto">
          <a:xfrm>
            <a:off x="7162800" y="3810000"/>
            <a:ext cx="1295400" cy="381000"/>
          </a:xfrm>
          <a:custGeom>
            <a:avLst/>
            <a:gdLst>
              <a:gd name="T0" fmla="*/ 0 w 1296"/>
              <a:gd name="T1" fmla="*/ 604837500 h 240"/>
              <a:gd name="T2" fmla="*/ 671378033 w 1296"/>
              <a:gd name="T3" fmla="*/ 0 h 240"/>
              <a:gd name="T4" fmla="*/ 129480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2961" name="Text Box 17"/>
          <p:cNvSpPr txBox="1">
            <a:spLocks noChangeArrowheads="1"/>
          </p:cNvSpPr>
          <p:nvPr/>
        </p:nvSpPr>
        <p:spPr bwMode="auto">
          <a:xfrm>
            <a:off x="7391400" y="3352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1762" name="Line 18"/>
          <p:cNvSpPr>
            <a:spLocks noChangeShapeType="1"/>
          </p:cNvSpPr>
          <p:nvPr/>
        </p:nvSpPr>
        <p:spPr bwMode="auto">
          <a:xfrm>
            <a:off x="685800" y="2133600"/>
            <a:ext cx="769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63" name="Line 19"/>
          <p:cNvSpPr>
            <a:spLocks noChangeShapeType="1"/>
          </p:cNvSpPr>
          <p:nvPr/>
        </p:nvSpPr>
        <p:spPr bwMode="auto">
          <a:xfrm>
            <a:off x="685800" y="2133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64" name="Line 20"/>
          <p:cNvSpPr>
            <a:spLocks noChangeShapeType="1"/>
          </p:cNvSpPr>
          <p:nvPr/>
        </p:nvSpPr>
        <p:spPr bwMode="auto">
          <a:xfrm>
            <a:off x="8382000" y="2133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65" name="Text Box 21"/>
          <p:cNvSpPr txBox="1">
            <a:spLocks noChangeArrowheads="1"/>
          </p:cNvSpPr>
          <p:nvPr/>
        </p:nvSpPr>
        <p:spPr bwMode="auto">
          <a:xfrm>
            <a:off x="457200" y="2514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47</a:t>
            </a:r>
          </a:p>
        </p:txBody>
      </p:sp>
      <p:sp>
        <p:nvSpPr>
          <p:cNvPr id="31766" name="Text Box 22"/>
          <p:cNvSpPr txBox="1">
            <a:spLocks noChangeArrowheads="1"/>
          </p:cNvSpPr>
          <p:nvPr/>
        </p:nvSpPr>
        <p:spPr bwMode="auto">
          <a:xfrm>
            <a:off x="80772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83</a:t>
            </a:r>
          </a:p>
        </p:txBody>
      </p:sp>
      <p:sp>
        <p:nvSpPr>
          <p:cNvPr id="31767" name="Line 23"/>
          <p:cNvSpPr>
            <a:spLocks noChangeShapeType="1"/>
          </p:cNvSpPr>
          <p:nvPr/>
        </p:nvSpPr>
        <p:spPr bwMode="auto">
          <a:xfrm>
            <a:off x="28194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68" name="Text Box 24"/>
          <p:cNvSpPr txBox="1">
            <a:spLocks noChangeArrowheads="1"/>
          </p:cNvSpPr>
          <p:nvPr/>
        </p:nvSpPr>
        <p:spPr bwMode="auto">
          <a:xfrm>
            <a:off x="25908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50</a:t>
            </a:r>
          </a:p>
        </p:txBody>
      </p:sp>
      <p:sp>
        <p:nvSpPr>
          <p:cNvPr id="31769" name="Text Box 25"/>
          <p:cNvSpPr txBox="1">
            <a:spLocks noChangeArrowheads="1"/>
          </p:cNvSpPr>
          <p:nvPr/>
        </p:nvSpPr>
        <p:spPr bwMode="auto">
          <a:xfrm>
            <a:off x="32004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31770" name="Text Box 26"/>
          <p:cNvSpPr txBox="1">
            <a:spLocks noChangeArrowheads="1"/>
          </p:cNvSpPr>
          <p:nvPr/>
        </p:nvSpPr>
        <p:spPr bwMode="auto">
          <a:xfrm>
            <a:off x="1371600" y="129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1771" name="Freeform 27"/>
          <p:cNvSpPr>
            <a:spLocks/>
          </p:cNvSpPr>
          <p:nvPr/>
        </p:nvSpPr>
        <p:spPr bwMode="auto">
          <a:xfrm>
            <a:off x="685800" y="1752600"/>
            <a:ext cx="2133600" cy="381000"/>
          </a:xfrm>
          <a:custGeom>
            <a:avLst/>
            <a:gdLst>
              <a:gd name="T0" fmla="*/ 0 w 1296"/>
              <a:gd name="T1" fmla="*/ 604837500 h 240"/>
              <a:gd name="T2" fmla="*/ 1821315702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72" name="Freeform 28"/>
          <p:cNvSpPr>
            <a:spLocks/>
          </p:cNvSpPr>
          <p:nvPr/>
        </p:nvSpPr>
        <p:spPr bwMode="auto">
          <a:xfrm>
            <a:off x="2819400" y="1752600"/>
            <a:ext cx="1524000" cy="381000"/>
          </a:xfrm>
          <a:custGeom>
            <a:avLst/>
            <a:gdLst>
              <a:gd name="T0" fmla="*/ 0 w 1296"/>
              <a:gd name="T1" fmla="*/ 604837500 h 240"/>
              <a:gd name="T2" fmla="*/ 929242537 w 1296"/>
              <a:gd name="T3" fmla="*/ 0 h 240"/>
              <a:gd name="T4" fmla="*/ 1792111111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73" name="Line 29"/>
          <p:cNvSpPr>
            <a:spLocks noChangeShapeType="1"/>
          </p:cNvSpPr>
          <p:nvPr/>
        </p:nvSpPr>
        <p:spPr bwMode="auto">
          <a:xfrm>
            <a:off x="70866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74" name="Text Box 30"/>
          <p:cNvSpPr txBox="1">
            <a:spLocks noChangeArrowheads="1"/>
          </p:cNvSpPr>
          <p:nvPr/>
        </p:nvSpPr>
        <p:spPr bwMode="auto">
          <a:xfrm>
            <a:off x="67818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80</a:t>
            </a:r>
          </a:p>
        </p:txBody>
      </p:sp>
      <p:sp>
        <p:nvSpPr>
          <p:cNvPr id="31775" name="Freeform 31"/>
          <p:cNvSpPr>
            <a:spLocks/>
          </p:cNvSpPr>
          <p:nvPr/>
        </p:nvSpPr>
        <p:spPr bwMode="auto">
          <a:xfrm>
            <a:off x="7086600" y="1752600"/>
            <a:ext cx="1295400" cy="381000"/>
          </a:xfrm>
          <a:custGeom>
            <a:avLst/>
            <a:gdLst>
              <a:gd name="T0" fmla="*/ 0 w 1296"/>
              <a:gd name="T1" fmla="*/ 604837500 h 240"/>
              <a:gd name="T2" fmla="*/ 671378033 w 1296"/>
              <a:gd name="T3" fmla="*/ 0 h 240"/>
              <a:gd name="T4" fmla="*/ 129480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76" name="Text Box 32"/>
          <p:cNvSpPr txBox="1">
            <a:spLocks noChangeArrowheads="1"/>
          </p:cNvSpPr>
          <p:nvPr/>
        </p:nvSpPr>
        <p:spPr bwMode="auto">
          <a:xfrm>
            <a:off x="73152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1777" name="Line 33"/>
          <p:cNvSpPr>
            <a:spLocks noChangeShapeType="1"/>
          </p:cNvSpPr>
          <p:nvPr/>
        </p:nvSpPr>
        <p:spPr bwMode="auto">
          <a:xfrm>
            <a:off x="43434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78" name="Text Box 34"/>
          <p:cNvSpPr txBox="1">
            <a:spLocks noChangeArrowheads="1"/>
          </p:cNvSpPr>
          <p:nvPr/>
        </p:nvSpPr>
        <p:spPr bwMode="auto">
          <a:xfrm>
            <a:off x="41148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60</a:t>
            </a:r>
          </a:p>
        </p:txBody>
      </p:sp>
      <p:sp>
        <p:nvSpPr>
          <p:cNvPr id="31779" name="Line 35"/>
          <p:cNvSpPr>
            <a:spLocks noChangeShapeType="1"/>
          </p:cNvSpPr>
          <p:nvPr/>
        </p:nvSpPr>
        <p:spPr bwMode="auto">
          <a:xfrm>
            <a:off x="57912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80" name="Text Box 36"/>
          <p:cNvSpPr txBox="1">
            <a:spLocks noChangeArrowheads="1"/>
          </p:cNvSpPr>
          <p:nvPr/>
        </p:nvSpPr>
        <p:spPr bwMode="auto">
          <a:xfrm>
            <a:off x="55626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70</a:t>
            </a:r>
          </a:p>
        </p:txBody>
      </p:sp>
      <p:sp>
        <p:nvSpPr>
          <p:cNvPr id="31781" name="Text Box 37"/>
          <p:cNvSpPr txBox="1">
            <a:spLocks noChangeArrowheads="1"/>
          </p:cNvSpPr>
          <p:nvPr/>
        </p:nvSpPr>
        <p:spPr bwMode="auto">
          <a:xfrm>
            <a:off x="46482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31782" name="Freeform 38"/>
          <p:cNvSpPr>
            <a:spLocks/>
          </p:cNvSpPr>
          <p:nvPr/>
        </p:nvSpPr>
        <p:spPr bwMode="auto">
          <a:xfrm>
            <a:off x="4343400" y="1752600"/>
            <a:ext cx="1447800" cy="381000"/>
          </a:xfrm>
          <a:custGeom>
            <a:avLst/>
            <a:gdLst>
              <a:gd name="T0" fmla="*/ 0 w 1296"/>
              <a:gd name="T1" fmla="*/ 604837500 h 240"/>
              <a:gd name="T2" fmla="*/ 838641501 w 1296"/>
              <a:gd name="T3" fmla="*/ 0 h 240"/>
              <a:gd name="T4" fmla="*/ 161738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83" name="Text Box 39"/>
          <p:cNvSpPr txBox="1">
            <a:spLocks noChangeArrowheads="1"/>
          </p:cNvSpPr>
          <p:nvPr/>
        </p:nvSpPr>
        <p:spPr bwMode="auto">
          <a:xfrm>
            <a:off x="60960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31784" name="Freeform 40"/>
          <p:cNvSpPr>
            <a:spLocks/>
          </p:cNvSpPr>
          <p:nvPr/>
        </p:nvSpPr>
        <p:spPr bwMode="auto">
          <a:xfrm>
            <a:off x="5867400" y="1752600"/>
            <a:ext cx="1219200" cy="381000"/>
          </a:xfrm>
          <a:custGeom>
            <a:avLst/>
            <a:gdLst>
              <a:gd name="T0" fmla="*/ 0 w 1296"/>
              <a:gd name="T1" fmla="*/ 604837500 h 240"/>
              <a:gd name="T2" fmla="*/ 594715600 w 1296"/>
              <a:gd name="T3" fmla="*/ 0 h 240"/>
              <a:gd name="T4" fmla="*/ 1146951111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1785" name="Text Box 41"/>
          <p:cNvSpPr txBox="1">
            <a:spLocks noChangeArrowheads="1"/>
          </p:cNvSpPr>
          <p:nvPr/>
        </p:nvSpPr>
        <p:spPr bwMode="auto">
          <a:xfrm>
            <a:off x="304800" y="6858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FF"/>
                </a:solidFill>
                <a:latin typeface="Comic Sans MS" pitchFamily="66" charset="0"/>
              </a:rPr>
              <a:t>83 – 47 =</a:t>
            </a:r>
          </a:p>
        </p:txBody>
      </p:sp>
      <p:sp>
        <p:nvSpPr>
          <p:cNvPr id="82986" name="Text Box 42"/>
          <p:cNvSpPr txBox="1">
            <a:spLocks noChangeArrowheads="1"/>
          </p:cNvSpPr>
          <p:nvPr/>
        </p:nvSpPr>
        <p:spPr bwMode="auto">
          <a:xfrm>
            <a:off x="2133600" y="6858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00"/>
                </a:solidFill>
                <a:latin typeface="Comic Sans MS" pitchFamily="66" charset="0"/>
              </a:rPr>
              <a:t>36</a:t>
            </a:r>
          </a:p>
        </p:txBody>
      </p:sp>
      <p:grpSp>
        <p:nvGrpSpPr>
          <p:cNvPr id="31787" name="Group 43"/>
          <p:cNvGrpSpPr>
            <a:grpSpLocks/>
          </p:cNvGrpSpPr>
          <p:nvPr/>
        </p:nvGrpSpPr>
        <p:grpSpPr bwMode="auto">
          <a:xfrm>
            <a:off x="8305800" y="914400"/>
            <a:ext cx="838200" cy="762000"/>
            <a:chOff x="5232" y="1392"/>
            <a:chExt cx="528" cy="480"/>
          </a:xfrm>
        </p:grpSpPr>
        <p:sp>
          <p:nvSpPr>
            <p:cNvPr id="31791" name="AutoShape 44"/>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31792" name="Text Box 45"/>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36</a:t>
              </a:r>
            </a:p>
          </p:txBody>
        </p:sp>
      </p:grpSp>
      <p:grpSp>
        <p:nvGrpSpPr>
          <p:cNvPr id="82990" name="Group 46"/>
          <p:cNvGrpSpPr>
            <a:grpSpLocks/>
          </p:cNvGrpSpPr>
          <p:nvPr/>
        </p:nvGrpSpPr>
        <p:grpSpPr bwMode="auto">
          <a:xfrm>
            <a:off x="8305800" y="3200400"/>
            <a:ext cx="838200" cy="762000"/>
            <a:chOff x="5232" y="1392"/>
            <a:chExt cx="528" cy="480"/>
          </a:xfrm>
        </p:grpSpPr>
        <p:sp>
          <p:nvSpPr>
            <p:cNvPr id="31789" name="AutoShape 47"/>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31790" name="Text Box 48"/>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36</a:t>
              </a:r>
            </a:p>
          </p:txBody>
        </p:sp>
      </p:grpSp>
    </p:spTree>
    <p:extLst>
      <p:ext uri="{BB962C8B-B14F-4D97-AF65-F5344CB8AC3E}">
        <p14:creationId xmlns:p14="http://schemas.microsoft.com/office/powerpoint/2010/main" val="658652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dissolve">
                                      <p:cBhvr>
                                        <p:cTn id="7" dur="500"/>
                                        <p:tgtEl>
                                          <p:spTgt spid="829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2953"/>
                                        </p:tgtEl>
                                        <p:attrNameLst>
                                          <p:attrName>style.visibility</p:attrName>
                                        </p:attrNameLst>
                                      </p:cBhvr>
                                      <p:to>
                                        <p:strVal val="visible"/>
                                      </p:to>
                                    </p:set>
                                    <p:animEffect transition="in" filter="dissolve">
                                      <p:cBhvr>
                                        <p:cTn id="11" dur="500"/>
                                        <p:tgtEl>
                                          <p:spTgt spid="8295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2958"/>
                                        </p:tgtEl>
                                        <p:attrNameLst>
                                          <p:attrName>style.visibility</p:attrName>
                                        </p:attrNameLst>
                                      </p:cBhvr>
                                      <p:to>
                                        <p:strVal val="visible"/>
                                      </p:to>
                                    </p:set>
                                    <p:animEffect transition="in" filter="dissolve">
                                      <p:cBhvr>
                                        <p:cTn id="15" dur="500"/>
                                        <p:tgtEl>
                                          <p:spTgt spid="8295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2959"/>
                                        </p:tgtEl>
                                        <p:attrNameLst>
                                          <p:attrName>style.visibility</p:attrName>
                                        </p:attrNameLst>
                                      </p:cBhvr>
                                      <p:to>
                                        <p:strVal val="visible"/>
                                      </p:to>
                                    </p:set>
                                    <p:animEffect transition="in" filter="dissolve">
                                      <p:cBhvr>
                                        <p:cTn id="19" dur="500"/>
                                        <p:tgtEl>
                                          <p:spTgt spid="829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2956"/>
                                        </p:tgtEl>
                                        <p:attrNameLst>
                                          <p:attrName>style.visibility</p:attrName>
                                        </p:attrNameLst>
                                      </p:cBhvr>
                                      <p:to>
                                        <p:strVal val="visible"/>
                                      </p:to>
                                    </p:set>
                                    <p:animEffect transition="in" filter="dissolve">
                                      <p:cBhvr>
                                        <p:cTn id="24" dur="500"/>
                                        <p:tgtEl>
                                          <p:spTgt spid="82956"/>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82955"/>
                                        </p:tgtEl>
                                        <p:attrNameLst>
                                          <p:attrName>style.visibility</p:attrName>
                                        </p:attrNameLst>
                                      </p:cBhvr>
                                      <p:to>
                                        <p:strVal val="visible"/>
                                      </p:to>
                                    </p:set>
                                    <p:animEffect transition="in" filter="dissolve">
                                      <p:cBhvr>
                                        <p:cTn id="28" dur="500"/>
                                        <p:tgtEl>
                                          <p:spTgt spid="829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2957"/>
                                        </p:tgtEl>
                                        <p:attrNameLst>
                                          <p:attrName>style.visibility</p:attrName>
                                        </p:attrNameLst>
                                      </p:cBhvr>
                                      <p:to>
                                        <p:strVal val="visible"/>
                                      </p:to>
                                    </p:set>
                                    <p:animEffect transition="in" filter="dissolve">
                                      <p:cBhvr>
                                        <p:cTn id="33" dur="500"/>
                                        <p:tgtEl>
                                          <p:spTgt spid="82957"/>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82954"/>
                                        </p:tgtEl>
                                        <p:attrNameLst>
                                          <p:attrName>style.visibility</p:attrName>
                                        </p:attrNameLst>
                                      </p:cBhvr>
                                      <p:to>
                                        <p:strVal val="visible"/>
                                      </p:to>
                                    </p:set>
                                    <p:animEffect transition="in" filter="dissolve">
                                      <p:cBhvr>
                                        <p:cTn id="37" dur="500"/>
                                        <p:tgtEl>
                                          <p:spTgt spid="829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960"/>
                                        </p:tgtEl>
                                        <p:attrNameLst>
                                          <p:attrName>style.visibility</p:attrName>
                                        </p:attrNameLst>
                                      </p:cBhvr>
                                      <p:to>
                                        <p:strVal val="visible"/>
                                      </p:to>
                                    </p:set>
                                    <p:animEffect transition="in" filter="dissolve">
                                      <p:cBhvr>
                                        <p:cTn id="42" dur="500"/>
                                        <p:tgtEl>
                                          <p:spTgt spid="82960"/>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82961"/>
                                        </p:tgtEl>
                                        <p:attrNameLst>
                                          <p:attrName>style.visibility</p:attrName>
                                        </p:attrNameLst>
                                      </p:cBhvr>
                                      <p:to>
                                        <p:strVal val="visible"/>
                                      </p:to>
                                    </p:set>
                                    <p:animEffect transition="in" filter="dissolve">
                                      <p:cBhvr>
                                        <p:cTn id="46" dur="500"/>
                                        <p:tgtEl>
                                          <p:spTgt spid="82961"/>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82986"/>
                                        </p:tgtEl>
                                        <p:attrNameLst>
                                          <p:attrName>style.visibility</p:attrName>
                                        </p:attrNameLst>
                                      </p:cBhvr>
                                      <p:to>
                                        <p:strVal val="visible"/>
                                      </p:to>
                                    </p:set>
                                    <p:animEffect transition="in" filter="dissolve">
                                      <p:cBhvr>
                                        <p:cTn id="50" dur="500"/>
                                        <p:tgtEl>
                                          <p:spTgt spid="82986"/>
                                        </p:tgtEl>
                                      </p:cBhvr>
                                    </p:animEffect>
                                  </p:childTnLst>
                                </p:cTn>
                              </p:par>
                            </p:childTnLst>
                          </p:cTn>
                        </p:par>
                        <p:par>
                          <p:cTn id="51" fill="hold" nodeType="afterGroup">
                            <p:stCondLst>
                              <p:cond delay="1500"/>
                            </p:stCondLst>
                            <p:childTnLst>
                              <p:par>
                                <p:cTn id="52" presetID="9" presetClass="entr" presetSubtype="0" fill="hold" nodeType="afterEffect">
                                  <p:stCondLst>
                                    <p:cond delay="0"/>
                                  </p:stCondLst>
                                  <p:childTnLst>
                                    <p:set>
                                      <p:cBhvr>
                                        <p:cTn id="53" dur="1" fill="hold">
                                          <p:stCondLst>
                                            <p:cond delay="0"/>
                                          </p:stCondLst>
                                        </p:cTn>
                                        <p:tgtEl>
                                          <p:spTgt spid="82990"/>
                                        </p:tgtEl>
                                        <p:attrNameLst>
                                          <p:attrName>style.visibility</p:attrName>
                                        </p:attrNameLst>
                                      </p:cBhvr>
                                      <p:to>
                                        <p:strVal val="visible"/>
                                      </p:to>
                                    </p:set>
                                    <p:animEffect transition="in" filter="dissolve">
                                      <p:cBhvr>
                                        <p:cTn id="54" dur="500"/>
                                        <p:tgtEl>
                                          <p:spTgt spid="82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3" grpId="0" autoUpdateAnimBg="0"/>
      <p:bldP spid="82954" grpId="0" autoUpdateAnimBg="0"/>
      <p:bldP spid="82955" grpId="0" autoUpdateAnimBg="0"/>
      <p:bldP spid="82956" grpId="0" animBg="1"/>
      <p:bldP spid="82957" grpId="0" animBg="1"/>
      <p:bldP spid="82958" grpId="0" animBg="1"/>
      <p:bldP spid="82959" grpId="0" autoUpdateAnimBg="0"/>
      <p:bldP spid="82960" grpId="0" animBg="1"/>
      <p:bldP spid="82961" grpId="0" autoUpdateAnimBg="0"/>
      <p:bldP spid="8298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 y="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Progression on the empty number line</a:t>
            </a:r>
          </a:p>
        </p:txBody>
      </p:sp>
      <p:sp>
        <p:nvSpPr>
          <p:cNvPr id="32771" name="Line 3"/>
          <p:cNvSpPr>
            <a:spLocks noChangeShapeType="1"/>
          </p:cNvSpPr>
          <p:nvPr/>
        </p:nvSpPr>
        <p:spPr bwMode="auto">
          <a:xfrm>
            <a:off x="685800" y="6019800"/>
            <a:ext cx="769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72" name="Line 4"/>
          <p:cNvSpPr>
            <a:spLocks noChangeShapeType="1"/>
          </p:cNvSpPr>
          <p:nvPr/>
        </p:nvSpPr>
        <p:spPr bwMode="auto">
          <a:xfrm>
            <a:off x="685800" y="60198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73" name="Line 5"/>
          <p:cNvSpPr>
            <a:spLocks noChangeShapeType="1"/>
          </p:cNvSpPr>
          <p:nvPr/>
        </p:nvSpPr>
        <p:spPr bwMode="auto">
          <a:xfrm>
            <a:off x="8382000" y="60198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74" name="Text Box 6"/>
          <p:cNvSpPr txBox="1">
            <a:spLocks noChangeArrowheads="1"/>
          </p:cNvSpPr>
          <p:nvPr/>
        </p:nvSpPr>
        <p:spPr bwMode="auto">
          <a:xfrm>
            <a:off x="457200" y="6400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47</a:t>
            </a:r>
          </a:p>
        </p:txBody>
      </p:sp>
      <p:sp>
        <p:nvSpPr>
          <p:cNvPr id="32775" name="Text Box 7"/>
          <p:cNvSpPr txBox="1">
            <a:spLocks noChangeArrowheads="1"/>
          </p:cNvSpPr>
          <p:nvPr/>
        </p:nvSpPr>
        <p:spPr bwMode="auto">
          <a:xfrm>
            <a:off x="80772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83</a:t>
            </a:r>
          </a:p>
        </p:txBody>
      </p:sp>
      <p:sp>
        <p:nvSpPr>
          <p:cNvPr id="83976" name="Line 8"/>
          <p:cNvSpPr>
            <a:spLocks noChangeShapeType="1"/>
          </p:cNvSpPr>
          <p:nvPr/>
        </p:nvSpPr>
        <p:spPr bwMode="auto">
          <a:xfrm>
            <a:off x="2819400" y="60198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3977" name="Text Box 9"/>
          <p:cNvSpPr txBox="1">
            <a:spLocks noChangeArrowheads="1"/>
          </p:cNvSpPr>
          <p:nvPr/>
        </p:nvSpPr>
        <p:spPr bwMode="auto">
          <a:xfrm>
            <a:off x="2590800" y="6400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50</a:t>
            </a:r>
          </a:p>
        </p:txBody>
      </p:sp>
      <p:sp>
        <p:nvSpPr>
          <p:cNvPr id="83978" name="Text Box 10"/>
          <p:cNvSpPr txBox="1">
            <a:spLocks noChangeArrowheads="1"/>
          </p:cNvSpPr>
          <p:nvPr/>
        </p:nvSpPr>
        <p:spPr bwMode="auto">
          <a:xfrm>
            <a:off x="5181600" y="5181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+ 33</a:t>
            </a:r>
          </a:p>
        </p:txBody>
      </p:sp>
      <p:sp>
        <p:nvSpPr>
          <p:cNvPr id="83979" name="Text Box 11"/>
          <p:cNvSpPr txBox="1">
            <a:spLocks noChangeArrowheads="1"/>
          </p:cNvSpPr>
          <p:nvPr/>
        </p:nvSpPr>
        <p:spPr bwMode="auto">
          <a:xfrm>
            <a:off x="1371600" y="5181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83980" name="Freeform 12"/>
          <p:cNvSpPr>
            <a:spLocks/>
          </p:cNvSpPr>
          <p:nvPr/>
        </p:nvSpPr>
        <p:spPr bwMode="auto">
          <a:xfrm>
            <a:off x="685800" y="5638800"/>
            <a:ext cx="2133600" cy="381000"/>
          </a:xfrm>
          <a:custGeom>
            <a:avLst/>
            <a:gdLst>
              <a:gd name="T0" fmla="*/ 0 w 1296"/>
              <a:gd name="T1" fmla="*/ 604837500 h 240"/>
              <a:gd name="T2" fmla="*/ 1821315702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83981" name="Freeform 13"/>
          <p:cNvSpPr>
            <a:spLocks/>
          </p:cNvSpPr>
          <p:nvPr/>
        </p:nvSpPr>
        <p:spPr bwMode="auto">
          <a:xfrm>
            <a:off x="2819400" y="5638800"/>
            <a:ext cx="5562600" cy="381000"/>
          </a:xfrm>
          <a:custGeom>
            <a:avLst/>
            <a:gdLst>
              <a:gd name="T0" fmla="*/ 0 w 1296"/>
              <a:gd name="T1" fmla="*/ 604837500 h 240"/>
              <a:gd name="T2" fmla="*/ 2147483647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82" name="Line 14"/>
          <p:cNvSpPr>
            <a:spLocks noChangeShapeType="1"/>
          </p:cNvSpPr>
          <p:nvPr/>
        </p:nvSpPr>
        <p:spPr bwMode="auto">
          <a:xfrm>
            <a:off x="762000" y="4191000"/>
            <a:ext cx="769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83" name="Line 15"/>
          <p:cNvSpPr>
            <a:spLocks noChangeShapeType="1"/>
          </p:cNvSpPr>
          <p:nvPr/>
        </p:nvSpPr>
        <p:spPr bwMode="auto">
          <a:xfrm>
            <a:off x="762000" y="41910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84" name="Line 16"/>
          <p:cNvSpPr>
            <a:spLocks noChangeShapeType="1"/>
          </p:cNvSpPr>
          <p:nvPr/>
        </p:nvSpPr>
        <p:spPr bwMode="auto">
          <a:xfrm>
            <a:off x="8458200" y="41910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85" name="Text Box 17"/>
          <p:cNvSpPr txBox="1">
            <a:spLocks noChangeArrowheads="1"/>
          </p:cNvSpPr>
          <p:nvPr/>
        </p:nvSpPr>
        <p:spPr bwMode="auto">
          <a:xfrm>
            <a:off x="533400" y="4572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47</a:t>
            </a:r>
          </a:p>
        </p:txBody>
      </p:sp>
      <p:sp>
        <p:nvSpPr>
          <p:cNvPr id="32786" name="Text Box 18"/>
          <p:cNvSpPr txBox="1">
            <a:spLocks noChangeArrowheads="1"/>
          </p:cNvSpPr>
          <p:nvPr/>
        </p:nvSpPr>
        <p:spPr bwMode="auto">
          <a:xfrm>
            <a:off x="8153400" y="4572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83</a:t>
            </a:r>
          </a:p>
        </p:txBody>
      </p:sp>
      <p:sp>
        <p:nvSpPr>
          <p:cNvPr id="32787" name="Line 19"/>
          <p:cNvSpPr>
            <a:spLocks noChangeShapeType="1"/>
          </p:cNvSpPr>
          <p:nvPr/>
        </p:nvSpPr>
        <p:spPr bwMode="auto">
          <a:xfrm>
            <a:off x="2895600" y="41910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88" name="Text Box 20"/>
          <p:cNvSpPr txBox="1">
            <a:spLocks noChangeArrowheads="1"/>
          </p:cNvSpPr>
          <p:nvPr/>
        </p:nvSpPr>
        <p:spPr bwMode="auto">
          <a:xfrm>
            <a:off x="2667000" y="4572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50</a:t>
            </a:r>
          </a:p>
        </p:txBody>
      </p:sp>
      <p:sp>
        <p:nvSpPr>
          <p:cNvPr id="32789" name="Text Box 21"/>
          <p:cNvSpPr txBox="1">
            <a:spLocks noChangeArrowheads="1"/>
          </p:cNvSpPr>
          <p:nvPr/>
        </p:nvSpPr>
        <p:spPr bwMode="auto">
          <a:xfrm>
            <a:off x="4648200" y="3352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+ 30</a:t>
            </a:r>
          </a:p>
        </p:txBody>
      </p:sp>
      <p:sp>
        <p:nvSpPr>
          <p:cNvPr id="32790" name="Text Box 22"/>
          <p:cNvSpPr txBox="1">
            <a:spLocks noChangeArrowheads="1"/>
          </p:cNvSpPr>
          <p:nvPr/>
        </p:nvSpPr>
        <p:spPr bwMode="auto">
          <a:xfrm>
            <a:off x="1447800" y="3352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2791" name="Freeform 23"/>
          <p:cNvSpPr>
            <a:spLocks/>
          </p:cNvSpPr>
          <p:nvPr/>
        </p:nvSpPr>
        <p:spPr bwMode="auto">
          <a:xfrm>
            <a:off x="762000" y="3810000"/>
            <a:ext cx="2133600" cy="381000"/>
          </a:xfrm>
          <a:custGeom>
            <a:avLst/>
            <a:gdLst>
              <a:gd name="T0" fmla="*/ 0 w 1296"/>
              <a:gd name="T1" fmla="*/ 604837500 h 240"/>
              <a:gd name="T2" fmla="*/ 1821315702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92" name="Freeform 24"/>
          <p:cNvSpPr>
            <a:spLocks/>
          </p:cNvSpPr>
          <p:nvPr/>
        </p:nvSpPr>
        <p:spPr bwMode="auto">
          <a:xfrm>
            <a:off x="2895600" y="3810000"/>
            <a:ext cx="4267200" cy="381000"/>
          </a:xfrm>
          <a:custGeom>
            <a:avLst/>
            <a:gdLst>
              <a:gd name="T0" fmla="*/ 0 w 1296"/>
              <a:gd name="T1" fmla="*/ 604837500 h 240"/>
              <a:gd name="T2" fmla="*/ 2147483647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93" name="Line 25"/>
          <p:cNvSpPr>
            <a:spLocks noChangeShapeType="1"/>
          </p:cNvSpPr>
          <p:nvPr/>
        </p:nvSpPr>
        <p:spPr bwMode="auto">
          <a:xfrm>
            <a:off x="7162800" y="41910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94" name="Text Box 26"/>
          <p:cNvSpPr txBox="1">
            <a:spLocks noChangeArrowheads="1"/>
          </p:cNvSpPr>
          <p:nvPr/>
        </p:nvSpPr>
        <p:spPr bwMode="auto">
          <a:xfrm>
            <a:off x="6858000" y="4572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80</a:t>
            </a:r>
          </a:p>
        </p:txBody>
      </p:sp>
      <p:sp>
        <p:nvSpPr>
          <p:cNvPr id="32795" name="Freeform 27"/>
          <p:cNvSpPr>
            <a:spLocks/>
          </p:cNvSpPr>
          <p:nvPr/>
        </p:nvSpPr>
        <p:spPr bwMode="auto">
          <a:xfrm>
            <a:off x="7162800" y="3810000"/>
            <a:ext cx="1295400" cy="381000"/>
          </a:xfrm>
          <a:custGeom>
            <a:avLst/>
            <a:gdLst>
              <a:gd name="T0" fmla="*/ 0 w 1296"/>
              <a:gd name="T1" fmla="*/ 604837500 h 240"/>
              <a:gd name="T2" fmla="*/ 671378033 w 1296"/>
              <a:gd name="T3" fmla="*/ 0 h 240"/>
              <a:gd name="T4" fmla="*/ 129480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96" name="Text Box 28"/>
          <p:cNvSpPr txBox="1">
            <a:spLocks noChangeArrowheads="1"/>
          </p:cNvSpPr>
          <p:nvPr/>
        </p:nvSpPr>
        <p:spPr bwMode="auto">
          <a:xfrm>
            <a:off x="7391400" y="3352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2797" name="Line 29"/>
          <p:cNvSpPr>
            <a:spLocks noChangeShapeType="1"/>
          </p:cNvSpPr>
          <p:nvPr/>
        </p:nvSpPr>
        <p:spPr bwMode="auto">
          <a:xfrm>
            <a:off x="685800" y="2133600"/>
            <a:ext cx="769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98" name="Line 30"/>
          <p:cNvSpPr>
            <a:spLocks noChangeShapeType="1"/>
          </p:cNvSpPr>
          <p:nvPr/>
        </p:nvSpPr>
        <p:spPr bwMode="auto">
          <a:xfrm>
            <a:off x="685800" y="2133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799" name="Line 31"/>
          <p:cNvSpPr>
            <a:spLocks noChangeShapeType="1"/>
          </p:cNvSpPr>
          <p:nvPr/>
        </p:nvSpPr>
        <p:spPr bwMode="auto">
          <a:xfrm>
            <a:off x="8382000" y="2133600"/>
            <a:ext cx="0" cy="304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00" name="Text Box 32"/>
          <p:cNvSpPr txBox="1">
            <a:spLocks noChangeArrowheads="1"/>
          </p:cNvSpPr>
          <p:nvPr/>
        </p:nvSpPr>
        <p:spPr bwMode="auto">
          <a:xfrm>
            <a:off x="457200" y="2514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47</a:t>
            </a:r>
          </a:p>
        </p:txBody>
      </p:sp>
      <p:sp>
        <p:nvSpPr>
          <p:cNvPr id="32801" name="Text Box 33"/>
          <p:cNvSpPr txBox="1">
            <a:spLocks noChangeArrowheads="1"/>
          </p:cNvSpPr>
          <p:nvPr/>
        </p:nvSpPr>
        <p:spPr bwMode="auto">
          <a:xfrm>
            <a:off x="80772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FF"/>
                </a:solidFill>
                <a:latin typeface="Comic Sans MS" pitchFamily="66" charset="0"/>
              </a:rPr>
              <a:t>83</a:t>
            </a:r>
          </a:p>
        </p:txBody>
      </p:sp>
      <p:sp>
        <p:nvSpPr>
          <p:cNvPr id="32802" name="Line 34"/>
          <p:cNvSpPr>
            <a:spLocks noChangeShapeType="1"/>
          </p:cNvSpPr>
          <p:nvPr/>
        </p:nvSpPr>
        <p:spPr bwMode="auto">
          <a:xfrm>
            <a:off x="28194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03" name="Text Box 35"/>
          <p:cNvSpPr txBox="1">
            <a:spLocks noChangeArrowheads="1"/>
          </p:cNvSpPr>
          <p:nvPr/>
        </p:nvSpPr>
        <p:spPr bwMode="auto">
          <a:xfrm>
            <a:off x="25908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50</a:t>
            </a:r>
          </a:p>
        </p:txBody>
      </p:sp>
      <p:sp>
        <p:nvSpPr>
          <p:cNvPr id="32804" name="Text Box 36"/>
          <p:cNvSpPr txBox="1">
            <a:spLocks noChangeArrowheads="1"/>
          </p:cNvSpPr>
          <p:nvPr/>
        </p:nvSpPr>
        <p:spPr bwMode="auto">
          <a:xfrm>
            <a:off x="32004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32805" name="Text Box 37"/>
          <p:cNvSpPr txBox="1">
            <a:spLocks noChangeArrowheads="1"/>
          </p:cNvSpPr>
          <p:nvPr/>
        </p:nvSpPr>
        <p:spPr bwMode="auto">
          <a:xfrm>
            <a:off x="1371600" y="129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2806" name="Freeform 38"/>
          <p:cNvSpPr>
            <a:spLocks/>
          </p:cNvSpPr>
          <p:nvPr/>
        </p:nvSpPr>
        <p:spPr bwMode="auto">
          <a:xfrm>
            <a:off x="685800" y="1752600"/>
            <a:ext cx="2133600" cy="381000"/>
          </a:xfrm>
          <a:custGeom>
            <a:avLst/>
            <a:gdLst>
              <a:gd name="T0" fmla="*/ 0 w 1296"/>
              <a:gd name="T1" fmla="*/ 604837500 h 240"/>
              <a:gd name="T2" fmla="*/ 1821315702 w 1296"/>
              <a:gd name="T3" fmla="*/ 0 h 240"/>
              <a:gd name="T4" fmla="*/ 2147483647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07" name="Freeform 39"/>
          <p:cNvSpPr>
            <a:spLocks/>
          </p:cNvSpPr>
          <p:nvPr/>
        </p:nvSpPr>
        <p:spPr bwMode="auto">
          <a:xfrm>
            <a:off x="2819400" y="1752600"/>
            <a:ext cx="1524000" cy="381000"/>
          </a:xfrm>
          <a:custGeom>
            <a:avLst/>
            <a:gdLst>
              <a:gd name="T0" fmla="*/ 0 w 1296"/>
              <a:gd name="T1" fmla="*/ 604837500 h 240"/>
              <a:gd name="T2" fmla="*/ 929242537 w 1296"/>
              <a:gd name="T3" fmla="*/ 0 h 240"/>
              <a:gd name="T4" fmla="*/ 1792111111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08" name="Line 40"/>
          <p:cNvSpPr>
            <a:spLocks noChangeShapeType="1"/>
          </p:cNvSpPr>
          <p:nvPr/>
        </p:nvSpPr>
        <p:spPr bwMode="auto">
          <a:xfrm>
            <a:off x="70866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09" name="Text Box 41"/>
          <p:cNvSpPr txBox="1">
            <a:spLocks noChangeArrowheads="1"/>
          </p:cNvSpPr>
          <p:nvPr/>
        </p:nvSpPr>
        <p:spPr bwMode="auto">
          <a:xfrm>
            <a:off x="6781800" y="2514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80</a:t>
            </a:r>
          </a:p>
        </p:txBody>
      </p:sp>
      <p:sp>
        <p:nvSpPr>
          <p:cNvPr id="32810" name="Freeform 42"/>
          <p:cNvSpPr>
            <a:spLocks/>
          </p:cNvSpPr>
          <p:nvPr/>
        </p:nvSpPr>
        <p:spPr bwMode="auto">
          <a:xfrm>
            <a:off x="7086600" y="1752600"/>
            <a:ext cx="1295400" cy="381000"/>
          </a:xfrm>
          <a:custGeom>
            <a:avLst/>
            <a:gdLst>
              <a:gd name="T0" fmla="*/ 0 w 1296"/>
              <a:gd name="T1" fmla="*/ 604837500 h 240"/>
              <a:gd name="T2" fmla="*/ 671378033 w 1296"/>
              <a:gd name="T3" fmla="*/ 0 h 240"/>
              <a:gd name="T4" fmla="*/ 129480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11" name="Text Box 43"/>
          <p:cNvSpPr txBox="1">
            <a:spLocks noChangeArrowheads="1"/>
          </p:cNvSpPr>
          <p:nvPr/>
        </p:nvSpPr>
        <p:spPr bwMode="auto">
          <a:xfrm>
            <a:off x="73152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+ 3</a:t>
            </a:r>
          </a:p>
        </p:txBody>
      </p:sp>
      <p:sp>
        <p:nvSpPr>
          <p:cNvPr id="32812" name="Line 44"/>
          <p:cNvSpPr>
            <a:spLocks noChangeShapeType="1"/>
          </p:cNvSpPr>
          <p:nvPr/>
        </p:nvSpPr>
        <p:spPr bwMode="auto">
          <a:xfrm>
            <a:off x="43434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13" name="Text Box 45"/>
          <p:cNvSpPr txBox="1">
            <a:spLocks noChangeArrowheads="1"/>
          </p:cNvSpPr>
          <p:nvPr/>
        </p:nvSpPr>
        <p:spPr bwMode="auto">
          <a:xfrm>
            <a:off x="41148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60</a:t>
            </a:r>
          </a:p>
        </p:txBody>
      </p:sp>
      <p:sp>
        <p:nvSpPr>
          <p:cNvPr id="32814" name="Line 46"/>
          <p:cNvSpPr>
            <a:spLocks noChangeShapeType="1"/>
          </p:cNvSpPr>
          <p:nvPr/>
        </p:nvSpPr>
        <p:spPr bwMode="auto">
          <a:xfrm>
            <a:off x="5791200" y="2133600"/>
            <a:ext cx="0" cy="304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15" name="Text Box 47"/>
          <p:cNvSpPr txBox="1">
            <a:spLocks noChangeArrowheads="1"/>
          </p:cNvSpPr>
          <p:nvPr/>
        </p:nvSpPr>
        <p:spPr bwMode="auto">
          <a:xfrm>
            <a:off x="5562600" y="2514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66FFFF"/>
                </a:solidFill>
                <a:latin typeface="Comic Sans MS" pitchFamily="66" charset="0"/>
              </a:rPr>
              <a:t>70</a:t>
            </a:r>
          </a:p>
        </p:txBody>
      </p:sp>
      <p:sp>
        <p:nvSpPr>
          <p:cNvPr id="32816" name="Text Box 48"/>
          <p:cNvSpPr txBox="1">
            <a:spLocks noChangeArrowheads="1"/>
          </p:cNvSpPr>
          <p:nvPr/>
        </p:nvSpPr>
        <p:spPr bwMode="auto">
          <a:xfrm>
            <a:off x="46482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32817" name="Freeform 49"/>
          <p:cNvSpPr>
            <a:spLocks/>
          </p:cNvSpPr>
          <p:nvPr/>
        </p:nvSpPr>
        <p:spPr bwMode="auto">
          <a:xfrm>
            <a:off x="4343400" y="1752600"/>
            <a:ext cx="1447800" cy="381000"/>
          </a:xfrm>
          <a:custGeom>
            <a:avLst/>
            <a:gdLst>
              <a:gd name="T0" fmla="*/ 0 w 1296"/>
              <a:gd name="T1" fmla="*/ 604837500 h 240"/>
              <a:gd name="T2" fmla="*/ 838641501 w 1296"/>
              <a:gd name="T3" fmla="*/ 0 h 240"/>
              <a:gd name="T4" fmla="*/ 1617380278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18" name="Text Box 50"/>
          <p:cNvSpPr txBox="1">
            <a:spLocks noChangeArrowheads="1"/>
          </p:cNvSpPr>
          <p:nvPr/>
        </p:nvSpPr>
        <p:spPr bwMode="auto">
          <a:xfrm>
            <a:off x="6096000" y="1295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400">
                <a:solidFill>
                  <a:srgbClr val="FFFF00"/>
                </a:solidFill>
                <a:latin typeface="Comic Sans MS" pitchFamily="66" charset="0"/>
              </a:rPr>
              <a:t>+ 10</a:t>
            </a:r>
          </a:p>
        </p:txBody>
      </p:sp>
      <p:sp>
        <p:nvSpPr>
          <p:cNvPr id="32819" name="Freeform 51"/>
          <p:cNvSpPr>
            <a:spLocks/>
          </p:cNvSpPr>
          <p:nvPr/>
        </p:nvSpPr>
        <p:spPr bwMode="auto">
          <a:xfrm>
            <a:off x="5867400" y="1752600"/>
            <a:ext cx="1219200" cy="381000"/>
          </a:xfrm>
          <a:custGeom>
            <a:avLst/>
            <a:gdLst>
              <a:gd name="T0" fmla="*/ 0 w 1296"/>
              <a:gd name="T1" fmla="*/ 604837500 h 240"/>
              <a:gd name="T2" fmla="*/ 594715600 w 1296"/>
              <a:gd name="T3" fmla="*/ 0 h 240"/>
              <a:gd name="T4" fmla="*/ 1146951111 w 1296"/>
              <a:gd name="T5" fmla="*/ 604837500 h 240"/>
              <a:gd name="T6" fmla="*/ 0 60000 65536"/>
              <a:gd name="T7" fmla="*/ 0 60000 65536"/>
              <a:gd name="T8" fmla="*/ 0 60000 65536"/>
            </a:gdLst>
            <a:ahLst/>
            <a:cxnLst>
              <a:cxn ang="T6">
                <a:pos x="T0" y="T1"/>
              </a:cxn>
              <a:cxn ang="T7">
                <a:pos x="T2" y="T3"/>
              </a:cxn>
              <a:cxn ang="T8">
                <a:pos x="T4" y="T5"/>
              </a:cxn>
            </a:cxnLst>
            <a:rect l="0" t="0" r="r" b="b"/>
            <a:pathLst>
              <a:path w="1296" h="240">
                <a:moveTo>
                  <a:pt x="0" y="240"/>
                </a:moveTo>
                <a:cubicBezTo>
                  <a:pt x="228" y="120"/>
                  <a:pt x="456" y="0"/>
                  <a:pt x="672" y="0"/>
                </a:cubicBezTo>
                <a:cubicBezTo>
                  <a:pt x="888" y="0"/>
                  <a:pt x="1200" y="200"/>
                  <a:pt x="1296" y="240"/>
                </a:cubicBezTo>
              </a:path>
            </a:pathLst>
          </a:custGeom>
          <a:noFill/>
          <a:ln w="28575"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32820" name="Text Box 52"/>
          <p:cNvSpPr txBox="1">
            <a:spLocks noChangeArrowheads="1"/>
          </p:cNvSpPr>
          <p:nvPr/>
        </p:nvSpPr>
        <p:spPr bwMode="auto">
          <a:xfrm>
            <a:off x="304800" y="6858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FF"/>
                </a:solidFill>
                <a:latin typeface="Comic Sans MS" pitchFamily="66" charset="0"/>
              </a:rPr>
              <a:t>83 – 47 =</a:t>
            </a:r>
          </a:p>
        </p:txBody>
      </p:sp>
      <p:sp>
        <p:nvSpPr>
          <p:cNvPr id="84021" name="Text Box 53"/>
          <p:cNvSpPr txBox="1">
            <a:spLocks noChangeArrowheads="1"/>
          </p:cNvSpPr>
          <p:nvPr/>
        </p:nvSpPr>
        <p:spPr bwMode="auto">
          <a:xfrm>
            <a:off x="2133600" y="6858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00"/>
                </a:solidFill>
                <a:latin typeface="Comic Sans MS" pitchFamily="66" charset="0"/>
              </a:rPr>
              <a:t>36</a:t>
            </a:r>
          </a:p>
        </p:txBody>
      </p:sp>
      <p:grpSp>
        <p:nvGrpSpPr>
          <p:cNvPr id="84022" name="Group 54"/>
          <p:cNvGrpSpPr>
            <a:grpSpLocks/>
          </p:cNvGrpSpPr>
          <p:nvPr/>
        </p:nvGrpSpPr>
        <p:grpSpPr bwMode="auto">
          <a:xfrm>
            <a:off x="8305800" y="5181600"/>
            <a:ext cx="838200" cy="762000"/>
            <a:chOff x="5232" y="1392"/>
            <a:chExt cx="528" cy="480"/>
          </a:xfrm>
        </p:grpSpPr>
        <p:sp>
          <p:nvSpPr>
            <p:cNvPr id="32829" name="AutoShape 55"/>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32830" name="Text Box 56"/>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36</a:t>
              </a:r>
            </a:p>
          </p:txBody>
        </p:sp>
      </p:grpSp>
      <p:grpSp>
        <p:nvGrpSpPr>
          <p:cNvPr id="32823" name="Group 57"/>
          <p:cNvGrpSpPr>
            <a:grpSpLocks/>
          </p:cNvGrpSpPr>
          <p:nvPr/>
        </p:nvGrpSpPr>
        <p:grpSpPr bwMode="auto">
          <a:xfrm>
            <a:off x="8305800" y="914400"/>
            <a:ext cx="838200" cy="762000"/>
            <a:chOff x="5232" y="1392"/>
            <a:chExt cx="528" cy="480"/>
          </a:xfrm>
        </p:grpSpPr>
        <p:sp>
          <p:nvSpPr>
            <p:cNvPr id="32827" name="AutoShape 58"/>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32828" name="Text Box 59"/>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36</a:t>
              </a:r>
            </a:p>
          </p:txBody>
        </p:sp>
      </p:grpSp>
      <p:grpSp>
        <p:nvGrpSpPr>
          <p:cNvPr id="32824" name="Group 60"/>
          <p:cNvGrpSpPr>
            <a:grpSpLocks/>
          </p:cNvGrpSpPr>
          <p:nvPr/>
        </p:nvGrpSpPr>
        <p:grpSpPr bwMode="auto">
          <a:xfrm>
            <a:off x="8305800" y="3124200"/>
            <a:ext cx="838200" cy="762000"/>
            <a:chOff x="5232" y="1392"/>
            <a:chExt cx="528" cy="480"/>
          </a:xfrm>
        </p:grpSpPr>
        <p:sp>
          <p:nvSpPr>
            <p:cNvPr id="32825" name="AutoShape 61"/>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32826" name="Text Box 62"/>
            <p:cNvSpPr txBox="1">
              <a:spLocks noChangeArrowheads="1"/>
            </p:cNvSpPr>
            <p:nvPr/>
          </p:nvSpPr>
          <p:spPr bwMode="auto">
            <a:xfrm>
              <a:off x="5280" y="1488"/>
              <a:ext cx="48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600">
                  <a:solidFill>
                    <a:srgbClr val="000000"/>
                  </a:solidFill>
                  <a:latin typeface="Comic Sans MS" pitchFamily="66" charset="0"/>
                </a:rPr>
                <a:t>36</a:t>
              </a:r>
            </a:p>
          </p:txBody>
        </p:sp>
      </p:grpSp>
      <p:sp>
        <p:nvSpPr>
          <p:cNvPr id="63" name="TextBox 62"/>
          <p:cNvSpPr txBox="1"/>
          <p:nvPr/>
        </p:nvSpPr>
        <p:spPr>
          <a:xfrm>
            <a:off x="5683796" y="6481482"/>
            <a:ext cx="2736304" cy="369332"/>
          </a:xfrm>
          <a:prstGeom prst="rect">
            <a:avLst/>
          </a:prstGeom>
          <a:noFill/>
        </p:spPr>
        <p:txBody>
          <a:bodyPr wrap="square" rtlCol="0">
            <a:spAutoFit/>
          </a:bodyPr>
          <a:lstStyle/>
          <a:p>
            <a:r>
              <a:rPr lang="en-GB" dirty="0">
                <a:solidFill>
                  <a:srgbClr val="FF0000"/>
                </a:solidFill>
              </a:rPr>
              <a:t>Let’s have a go</a:t>
            </a:r>
          </a:p>
        </p:txBody>
      </p:sp>
    </p:spTree>
    <p:extLst>
      <p:ext uri="{BB962C8B-B14F-4D97-AF65-F5344CB8AC3E}">
        <p14:creationId xmlns:p14="http://schemas.microsoft.com/office/powerpoint/2010/main" val="66784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dissolve">
                                      <p:cBhvr>
                                        <p:cTn id="7" dur="500"/>
                                        <p:tgtEl>
                                          <p:spTgt spid="8397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3977"/>
                                        </p:tgtEl>
                                        <p:attrNameLst>
                                          <p:attrName>style.visibility</p:attrName>
                                        </p:attrNameLst>
                                      </p:cBhvr>
                                      <p:to>
                                        <p:strVal val="visible"/>
                                      </p:to>
                                    </p:set>
                                    <p:animEffect transition="in" filter="dissolve">
                                      <p:cBhvr>
                                        <p:cTn id="11" dur="500"/>
                                        <p:tgtEl>
                                          <p:spTgt spid="839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3980"/>
                                        </p:tgtEl>
                                        <p:attrNameLst>
                                          <p:attrName>style.visibility</p:attrName>
                                        </p:attrNameLst>
                                      </p:cBhvr>
                                      <p:to>
                                        <p:strVal val="visible"/>
                                      </p:to>
                                    </p:set>
                                    <p:animEffect transition="in" filter="dissolve">
                                      <p:cBhvr>
                                        <p:cTn id="16" dur="500"/>
                                        <p:tgtEl>
                                          <p:spTgt spid="8398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3979"/>
                                        </p:tgtEl>
                                        <p:attrNameLst>
                                          <p:attrName>style.visibility</p:attrName>
                                        </p:attrNameLst>
                                      </p:cBhvr>
                                      <p:to>
                                        <p:strVal val="visible"/>
                                      </p:to>
                                    </p:set>
                                    <p:animEffect transition="in" filter="dissolve">
                                      <p:cBhvr>
                                        <p:cTn id="20" dur="500"/>
                                        <p:tgtEl>
                                          <p:spTgt spid="839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3981"/>
                                        </p:tgtEl>
                                        <p:attrNameLst>
                                          <p:attrName>style.visibility</p:attrName>
                                        </p:attrNameLst>
                                      </p:cBhvr>
                                      <p:to>
                                        <p:strVal val="visible"/>
                                      </p:to>
                                    </p:set>
                                    <p:animEffect transition="in" filter="dissolve">
                                      <p:cBhvr>
                                        <p:cTn id="25" dur="500"/>
                                        <p:tgtEl>
                                          <p:spTgt spid="83981"/>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83978"/>
                                        </p:tgtEl>
                                        <p:attrNameLst>
                                          <p:attrName>style.visibility</p:attrName>
                                        </p:attrNameLst>
                                      </p:cBhvr>
                                      <p:to>
                                        <p:strVal val="visible"/>
                                      </p:to>
                                    </p:set>
                                    <p:animEffect transition="in" filter="dissolve">
                                      <p:cBhvr>
                                        <p:cTn id="29" dur="500"/>
                                        <p:tgtEl>
                                          <p:spTgt spid="839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4021"/>
                                        </p:tgtEl>
                                        <p:attrNameLst>
                                          <p:attrName>style.visibility</p:attrName>
                                        </p:attrNameLst>
                                      </p:cBhvr>
                                      <p:to>
                                        <p:strVal val="visible"/>
                                      </p:to>
                                    </p:set>
                                    <p:animEffect transition="in" filter="dissolve">
                                      <p:cBhvr>
                                        <p:cTn id="34" dur="500"/>
                                        <p:tgtEl>
                                          <p:spTgt spid="840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84022"/>
                                        </p:tgtEl>
                                        <p:attrNameLst>
                                          <p:attrName>style.visibility</p:attrName>
                                        </p:attrNameLst>
                                      </p:cBhvr>
                                      <p:to>
                                        <p:strVal val="visible"/>
                                      </p:to>
                                    </p:set>
                                    <p:animEffect transition="in" filter="dissolve">
                                      <p:cBhvr>
                                        <p:cTn id="39" dur="500"/>
                                        <p:tgtEl>
                                          <p:spTgt spid="84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utoUpdateAnimBg="0"/>
      <p:bldP spid="83978" grpId="0" autoUpdateAnimBg="0"/>
      <p:bldP spid="83979" grpId="0" autoUpdateAnimBg="0"/>
      <p:bldP spid="83980" grpId="0" animBg="1"/>
      <p:bldP spid="83981" grpId="0" animBg="1"/>
      <p:bldP spid="8402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6408712" cy="954107"/>
          </a:xfrm>
          <a:prstGeom prst="rect">
            <a:avLst/>
          </a:prstGeom>
          <a:noFill/>
        </p:spPr>
        <p:txBody>
          <a:bodyPr wrap="square" rtlCol="0">
            <a:spAutoFit/>
          </a:bodyPr>
          <a:lstStyle/>
          <a:p>
            <a:r>
              <a:rPr lang="en-GB" sz="2800" dirty="0"/>
              <a:t>Column method – without regrouping / exchanging (not borrowing!)</a:t>
            </a:r>
            <a:endParaRPr lang="en-GB" dirty="0"/>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22436" t="35897" r="3846" b="16524"/>
          <a:stretch/>
        </p:blipFill>
        <p:spPr bwMode="auto">
          <a:xfrm>
            <a:off x="644170" y="2132856"/>
            <a:ext cx="7056784" cy="2964463"/>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868144" y="2924944"/>
            <a:ext cx="3275856" cy="1938992"/>
          </a:xfrm>
          <a:prstGeom prst="rect">
            <a:avLst/>
          </a:prstGeom>
          <a:solidFill>
            <a:schemeClr val="bg1"/>
          </a:solidFill>
        </p:spPr>
        <p:txBody>
          <a:bodyPr wrap="square" rtlCol="0">
            <a:spAutoFit/>
          </a:bodyPr>
          <a:lstStyle/>
          <a:p>
            <a:r>
              <a:rPr lang="en-GB" sz="4000" dirty="0"/>
              <a:t>  50 + 4</a:t>
            </a:r>
          </a:p>
          <a:p>
            <a:r>
              <a:rPr lang="en-GB" sz="4000" u="sng" dirty="0"/>
              <a:t>- 20 + 2</a:t>
            </a:r>
          </a:p>
          <a:p>
            <a:r>
              <a:rPr lang="en-GB" sz="4000" u="sng" dirty="0"/>
              <a:t>  30  + 2</a:t>
            </a:r>
            <a:r>
              <a:rPr lang="en-GB" sz="4000" dirty="0"/>
              <a:t> = 32</a:t>
            </a:r>
          </a:p>
        </p:txBody>
      </p:sp>
    </p:spTree>
    <p:extLst>
      <p:ext uri="{BB962C8B-B14F-4D97-AF65-F5344CB8AC3E}">
        <p14:creationId xmlns:p14="http://schemas.microsoft.com/office/powerpoint/2010/main" val="336850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900113" y="1125538"/>
            <a:ext cx="431800" cy="431800"/>
            <a:chOff x="1691680" y="2348880"/>
            <a:chExt cx="432048" cy="432048"/>
          </a:xfrm>
        </p:grpSpPr>
        <p:sp>
          <p:nvSpPr>
            <p:cNvPr id="5202"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3"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1584325" y="1125538"/>
            <a:ext cx="431800" cy="431800"/>
            <a:chOff x="1691680" y="2348880"/>
            <a:chExt cx="432048" cy="432048"/>
          </a:xfrm>
        </p:grpSpPr>
        <p:sp>
          <p:nvSpPr>
            <p:cNvPr id="5200"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1"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4" name="Group 14"/>
          <p:cNvGrpSpPr>
            <a:grpSpLocks/>
          </p:cNvGrpSpPr>
          <p:nvPr/>
        </p:nvGrpSpPr>
        <p:grpSpPr bwMode="auto">
          <a:xfrm>
            <a:off x="827088" y="1700213"/>
            <a:ext cx="431800" cy="433387"/>
            <a:chOff x="1691680" y="2348880"/>
            <a:chExt cx="432048" cy="432048"/>
          </a:xfrm>
        </p:grpSpPr>
        <p:sp>
          <p:nvSpPr>
            <p:cNvPr id="5198" name="Oval 15"/>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9" name="TextBox 16"/>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5" name="Group 17"/>
          <p:cNvGrpSpPr>
            <a:grpSpLocks/>
          </p:cNvGrpSpPr>
          <p:nvPr/>
        </p:nvGrpSpPr>
        <p:grpSpPr bwMode="auto">
          <a:xfrm>
            <a:off x="1835150" y="2276475"/>
            <a:ext cx="431800" cy="431800"/>
            <a:chOff x="1691680" y="2348880"/>
            <a:chExt cx="432048" cy="432048"/>
          </a:xfrm>
        </p:grpSpPr>
        <p:sp>
          <p:nvSpPr>
            <p:cNvPr id="5196" name="Oval 18"/>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7" name="TextBox 19"/>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6" name="Group 20"/>
          <p:cNvGrpSpPr>
            <a:grpSpLocks/>
          </p:cNvGrpSpPr>
          <p:nvPr/>
        </p:nvGrpSpPr>
        <p:grpSpPr bwMode="auto">
          <a:xfrm>
            <a:off x="1476375" y="1701800"/>
            <a:ext cx="431800" cy="431800"/>
            <a:chOff x="1691680" y="2348880"/>
            <a:chExt cx="432048" cy="432048"/>
          </a:xfrm>
        </p:grpSpPr>
        <p:sp>
          <p:nvSpPr>
            <p:cNvPr id="5194" name="Oval 21"/>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5" name="TextBox 22"/>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7" name="Group 23"/>
          <p:cNvGrpSpPr>
            <a:grpSpLocks/>
          </p:cNvGrpSpPr>
          <p:nvPr/>
        </p:nvGrpSpPr>
        <p:grpSpPr bwMode="auto">
          <a:xfrm>
            <a:off x="2411413" y="2638425"/>
            <a:ext cx="431800" cy="431800"/>
            <a:chOff x="1691680" y="2348880"/>
            <a:chExt cx="432048" cy="432048"/>
          </a:xfrm>
        </p:grpSpPr>
        <p:sp>
          <p:nvSpPr>
            <p:cNvPr id="5192" name="Oval 2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3" name="TextBox 2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8" name="Group 26"/>
          <p:cNvGrpSpPr>
            <a:grpSpLocks/>
          </p:cNvGrpSpPr>
          <p:nvPr/>
        </p:nvGrpSpPr>
        <p:grpSpPr bwMode="auto">
          <a:xfrm>
            <a:off x="1116013" y="2349500"/>
            <a:ext cx="431800" cy="431800"/>
            <a:chOff x="1691680" y="2348880"/>
            <a:chExt cx="432048" cy="432048"/>
          </a:xfrm>
        </p:grpSpPr>
        <p:sp>
          <p:nvSpPr>
            <p:cNvPr id="5190" name="Oval 2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1" name="TextBox 2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10" name="Group 59"/>
          <p:cNvGrpSpPr>
            <a:grpSpLocks/>
          </p:cNvGrpSpPr>
          <p:nvPr/>
        </p:nvGrpSpPr>
        <p:grpSpPr bwMode="auto">
          <a:xfrm>
            <a:off x="3348038" y="2636838"/>
            <a:ext cx="431800" cy="431800"/>
            <a:chOff x="3419872" y="1556792"/>
            <a:chExt cx="432048" cy="432048"/>
          </a:xfrm>
        </p:grpSpPr>
        <p:sp>
          <p:nvSpPr>
            <p:cNvPr id="61" name="Oval 6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89" name="TextBox 6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1" name="Group 56"/>
          <p:cNvGrpSpPr>
            <a:grpSpLocks/>
          </p:cNvGrpSpPr>
          <p:nvPr/>
        </p:nvGrpSpPr>
        <p:grpSpPr bwMode="auto">
          <a:xfrm>
            <a:off x="4284663" y="2636838"/>
            <a:ext cx="431800" cy="431800"/>
            <a:chOff x="3419872" y="1556792"/>
            <a:chExt cx="432048" cy="432048"/>
          </a:xfrm>
        </p:grpSpPr>
        <p:sp>
          <p:nvSpPr>
            <p:cNvPr id="58" name="Oval 57"/>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87" name="TextBox 58"/>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2" name="Group 82"/>
          <p:cNvGrpSpPr>
            <a:grpSpLocks/>
          </p:cNvGrpSpPr>
          <p:nvPr/>
        </p:nvGrpSpPr>
        <p:grpSpPr bwMode="auto">
          <a:xfrm>
            <a:off x="6875463" y="2205038"/>
            <a:ext cx="1081087" cy="1016000"/>
            <a:chOff x="6876256" y="2204864"/>
            <a:chExt cx="1080120" cy="1015663"/>
          </a:xfrm>
        </p:grpSpPr>
        <p:sp>
          <p:nvSpPr>
            <p:cNvPr id="5184" name="TextBox 70"/>
            <p:cNvSpPr txBox="1">
              <a:spLocks noChangeArrowheads="1"/>
            </p:cNvSpPr>
            <p:nvPr/>
          </p:nvSpPr>
          <p:spPr bwMode="auto">
            <a:xfrm>
              <a:off x="6876256" y="2204864"/>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5185" name="TextBox 71"/>
            <p:cNvSpPr txBox="1">
              <a:spLocks noChangeArrowheads="1"/>
            </p:cNvSpPr>
            <p:nvPr/>
          </p:nvSpPr>
          <p:spPr bwMode="auto">
            <a:xfrm>
              <a:off x="7452320" y="2204864"/>
              <a:ext cx="504056" cy="1015663"/>
            </a:xfrm>
            <a:prstGeom prst="rect">
              <a:avLst/>
            </a:prstGeom>
            <a:noFill/>
            <a:ln w="9525">
              <a:noFill/>
              <a:miter lim="800000"/>
              <a:headEnd/>
              <a:tailEnd/>
            </a:ln>
          </p:spPr>
          <p:txBody>
            <a:bodyPr>
              <a:spAutoFit/>
            </a:bodyPr>
            <a:lstStyle/>
            <a:p>
              <a:r>
                <a:rPr lang="en-GB" sz="6000" b="1">
                  <a:solidFill>
                    <a:srgbClr val="00628E"/>
                  </a:solidFill>
                </a:rPr>
                <a:t>2</a:t>
              </a:r>
            </a:p>
          </p:txBody>
        </p:sp>
      </p:grpSp>
      <p:grpSp>
        <p:nvGrpSpPr>
          <p:cNvPr id="13" name="Group 83"/>
          <p:cNvGrpSpPr>
            <a:grpSpLocks/>
          </p:cNvGrpSpPr>
          <p:nvPr/>
        </p:nvGrpSpPr>
        <p:grpSpPr bwMode="auto">
          <a:xfrm>
            <a:off x="6875463" y="2924175"/>
            <a:ext cx="1081087" cy="1016000"/>
            <a:chOff x="6876256" y="2917393"/>
            <a:chExt cx="1080120" cy="1015663"/>
          </a:xfrm>
        </p:grpSpPr>
        <p:sp>
          <p:nvSpPr>
            <p:cNvPr id="5182"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dirty="0">
                  <a:solidFill>
                    <a:srgbClr val="00628E"/>
                  </a:solidFill>
                </a:rPr>
                <a:t>7</a:t>
              </a:r>
            </a:p>
          </p:txBody>
        </p:sp>
        <p:sp>
          <p:nvSpPr>
            <p:cNvPr id="5183"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a:solidFill>
                    <a:srgbClr val="00628E"/>
                  </a:solidFill>
                </a:rPr>
                <a:t>4</a:t>
              </a:r>
            </a:p>
          </p:txBody>
        </p:sp>
      </p:grpSp>
      <p:sp>
        <p:nvSpPr>
          <p:cNvPr id="5138" name="TextBox 77"/>
          <p:cNvSpPr txBox="1">
            <a:spLocks noChangeArrowheads="1"/>
          </p:cNvSpPr>
          <p:nvPr/>
        </p:nvSpPr>
        <p:spPr bwMode="auto">
          <a:xfrm>
            <a:off x="6372225" y="2852738"/>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sp>
        <p:nvSpPr>
          <p:cNvPr id="5139"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dirty="0"/>
          </a:p>
        </p:txBody>
      </p:sp>
      <p:grpSp>
        <p:nvGrpSpPr>
          <p:cNvPr id="14" name="Group 84"/>
          <p:cNvGrpSpPr>
            <a:grpSpLocks/>
          </p:cNvGrpSpPr>
          <p:nvPr/>
        </p:nvGrpSpPr>
        <p:grpSpPr bwMode="auto">
          <a:xfrm>
            <a:off x="6732588" y="3940175"/>
            <a:ext cx="1295400" cy="720725"/>
            <a:chOff x="6732240" y="3933056"/>
            <a:chExt cx="1296144" cy="720080"/>
          </a:xfrm>
        </p:grpSpPr>
        <p:cxnSp>
          <p:nvCxnSpPr>
            <p:cNvPr id="5180" name="Straight Connector 75"/>
            <p:cNvCxnSpPr>
              <a:cxnSpLocks noChangeShapeType="1"/>
            </p:cNvCxnSpPr>
            <p:nvPr/>
          </p:nvCxnSpPr>
          <p:spPr bwMode="auto">
            <a:xfrm>
              <a:off x="6732240" y="3933056"/>
              <a:ext cx="1296144" cy="0"/>
            </a:xfrm>
            <a:prstGeom prst="line">
              <a:avLst/>
            </a:prstGeom>
            <a:noFill/>
            <a:ln w="38100" algn="ctr">
              <a:solidFill>
                <a:srgbClr val="00628E"/>
              </a:solidFill>
              <a:round/>
              <a:headEnd/>
              <a:tailEnd/>
            </a:ln>
          </p:spPr>
        </p:cxnSp>
        <p:cxnSp>
          <p:nvCxnSpPr>
            <p:cNvPr id="5181" name="Straight Connector 81"/>
            <p:cNvCxnSpPr>
              <a:cxnSpLocks noChangeShapeType="1"/>
            </p:cNvCxnSpPr>
            <p:nvPr/>
          </p:nvCxnSpPr>
          <p:spPr bwMode="auto">
            <a:xfrm>
              <a:off x="6732240" y="4653136"/>
              <a:ext cx="1296144" cy="0"/>
            </a:xfrm>
            <a:prstGeom prst="line">
              <a:avLst/>
            </a:prstGeom>
            <a:noFill/>
            <a:ln w="38100" algn="ctr">
              <a:solidFill>
                <a:srgbClr val="00628E"/>
              </a:solidFill>
              <a:round/>
              <a:headEnd/>
              <a:tailEnd/>
            </a:ln>
          </p:spPr>
        </p:cxnSp>
      </p:grpSp>
      <p:grpSp>
        <p:nvGrpSpPr>
          <p:cNvPr id="15" name="Group 86"/>
          <p:cNvGrpSpPr>
            <a:grpSpLocks/>
          </p:cNvGrpSpPr>
          <p:nvPr/>
        </p:nvGrpSpPr>
        <p:grpSpPr bwMode="auto">
          <a:xfrm>
            <a:off x="3924300" y="1412875"/>
            <a:ext cx="431800" cy="431800"/>
            <a:chOff x="1691680" y="2348880"/>
            <a:chExt cx="432048" cy="432048"/>
          </a:xfrm>
        </p:grpSpPr>
        <p:sp>
          <p:nvSpPr>
            <p:cNvPr id="5178" name="Oval 8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79" name="TextBox 8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sp>
        <p:nvSpPr>
          <p:cNvPr id="85" name="Rectangle 78"/>
          <p:cNvSpPr>
            <a:spLocks noChangeArrowheads="1"/>
          </p:cNvSpPr>
          <p:nvPr/>
        </p:nvSpPr>
        <p:spPr bwMode="auto">
          <a:xfrm>
            <a:off x="2339975" y="2565400"/>
            <a:ext cx="600075" cy="566738"/>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sp>
        <p:nvSpPr>
          <p:cNvPr id="86" name="Rectangle 78"/>
          <p:cNvSpPr>
            <a:spLocks noChangeArrowheads="1"/>
          </p:cNvSpPr>
          <p:nvPr/>
        </p:nvSpPr>
        <p:spPr bwMode="auto">
          <a:xfrm>
            <a:off x="3851275" y="1341438"/>
            <a:ext cx="528638" cy="515937"/>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sp>
        <p:nvSpPr>
          <p:cNvPr id="83" name="TextBox 82"/>
          <p:cNvSpPr txBox="1"/>
          <p:nvPr/>
        </p:nvSpPr>
        <p:spPr>
          <a:xfrm>
            <a:off x="564201" y="287070"/>
            <a:ext cx="6408712" cy="523220"/>
          </a:xfrm>
          <a:prstGeom prst="rect">
            <a:avLst/>
          </a:prstGeom>
          <a:noFill/>
        </p:spPr>
        <p:txBody>
          <a:bodyPr wrap="square" rtlCol="0">
            <a:spAutoFit/>
          </a:bodyPr>
          <a:lstStyle/>
          <a:p>
            <a:r>
              <a:rPr lang="en-GB" sz="2800" dirty="0"/>
              <a:t>Column method – with regrouping</a:t>
            </a:r>
            <a:endParaRPr lang="en-GB" dirty="0"/>
          </a:p>
        </p:txBody>
      </p:sp>
      <p:sp>
        <p:nvSpPr>
          <p:cNvPr id="87" name="Oval 18"/>
          <p:cNvSpPr>
            <a:spLocks noChangeArrowheads="1"/>
          </p:cNvSpPr>
          <p:nvPr/>
        </p:nvSpPr>
        <p:spPr bwMode="auto">
          <a:xfrm>
            <a:off x="2328165" y="1802522"/>
            <a:ext cx="431800" cy="431800"/>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dirty="0"/>
          </a:p>
        </p:txBody>
      </p:sp>
      <p:sp>
        <p:nvSpPr>
          <p:cNvPr id="52" name="TextBox 22"/>
          <p:cNvSpPr txBox="1">
            <a:spLocks noChangeArrowheads="1"/>
          </p:cNvSpPr>
          <p:nvPr/>
        </p:nvSpPr>
        <p:spPr bwMode="auto">
          <a:xfrm>
            <a:off x="2328165" y="1760315"/>
            <a:ext cx="431800" cy="338360"/>
          </a:xfrm>
          <a:prstGeom prst="rect">
            <a:avLst/>
          </a:prstGeom>
          <a:noFill/>
          <a:ln w="9525">
            <a:noFill/>
            <a:miter lim="800000"/>
            <a:headEnd/>
            <a:tailEnd/>
          </a:ln>
        </p:spPr>
        <p:txBody>
          <a:bodyPr>
            <a:spAutoFit/>
          </a:bodyPr>
          <a:lstStyle/>
          <a:p>
            <a:r>
              <a:rPr lang="en-GB" sz="1600" dirty="0"/>
              <a:t>10</a:t>
            </a:r>
          </a:p>
        </p:txBody>
      </p:sp>
    </p:spTree>
    <p:extLst>
      <p:ext uri="{BB962C8B-B14F-4D97-AF65-F5344CB8AC3E}">
        <p14:creationId xmlns:p14="http://schemas.microsoft.com/office/powerpoint/2010/main" val="27498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dissolve">
                                      <p:cBhvr>
                                        <p:cTn id="1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900113" y="1125538"/>
            <a:ext cx="431800" cy="431800"/>
            <a:chOff x="1691680" y="2348880"/>
            <a:chExt cx="432048" cy="432048"/>
          </a:xfrm>
        </p:grpSpPr>
        <p:sp>
          <p:nvSpPr>
            <p:cNvPr id="5202"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3"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1584325" y="1125538"/>
            <a:ext cx="431800" cy="431800"/>
            <a:chOff x="1691680" y="2348880"/>
            <a:chExt cx="432048" cy="432048"/>
          </a:xfrm>
        </p:grpSpPr>
        <p:sp>
          <p:nvSpPr>
            <p:cNvPr id="5200"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1"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4" name="Group 14"/>
          <p:cNvGrpSpPr>
            <a:grpSpLocks/>
          </p:cNvGrpSpPr>
          <p:nvPr/>
        </p:nvGrpSpPr>
        <p:grpSpPr bwMode="auto">
          <a:xfrm>
            <a:off x="827088" y="1700213"/>
            <a:ext cx="431800" cy="433387"/>
            <a:chOff x="1691680" y="2348880"/>
            <a:chExt cx="432048" cy="432048"/>
          </a:xfrm>
        </p:grpSpPr>
        <p:sp>
          <p:nvSpPr>
            <p:cNvPr id="5198" name="Oval 15"/>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9" name="TextBox 16"/>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5" name="Group 17"/>
          <p:cNvGrpSpPr>
            <a:grpSpLocks/>
          </p:cNvGrpSpPr>
          <p:nvPr/>
        </p:nvGrpSpPr>
        <p:grpSpPr bwMode="auto">
          <a:xfrm>
            <a:off x="1835150" y="2276475"/>
            <a:ext cx="431800" cy="431800"/>
            <a:chOff x="1691680" y="2348880"/>
            <a:chExt cx="432048" cy="432048"/>
          </a:xfrm>
        </p:grpSpPr>
        <p:sp>
          <p:nvSpPr>
            <p:cNvPr id="5196" name="Oval 18"/>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7" name="TextBox 19"/>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6" name="Group 20"/>
          <p:cNvGrpSpPr>
            <a:grpSpLocks/>
          </p:cNvGrpSpPr>
          <p:nvPr/>
        </p:nvGrpSpPr>
        <p:grpSpPr bwMode="auto">
          <a:xfrm>
            <a:off x="1476375" y="1701800"/>
            <a:ext cx="431800" cy="431800"/>
            <a:chOff x="1691680" y="2348880"/>
            <a:chExt cx="432048" cy="432048"/>
          </a:xfrm>
        </p:grpSpPr>
        <p:sp>
          <p:nvSpPr>
            <p:cNvPr id="5194" name="Oval 21"/>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5" name="TextBox 22"/>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7" name="Group 23"/>
          <p:cNvGrpSpPr>
            <a:grpSpLocks/>
          </p:cNvGrpSpPr>
          <p:nvPr/>
        </p:nvGrpSpPr>
        <p:grpSpPr bwMode="auto">
          <a:xfrm>
            <a:off x="2411413" y="2638425"/>
            <a:ext cx="431800" cy="431800"/>
            <a:chOff x="1691680" y="2348880"/>
            <a:chExt cx="432048" cy="432048"/>
          </a:xfrm>
        </p:grpSpPr>
        <p:sp>
          <p:nvSpPr>
            <p:cNvPr id="5192" name="Oval 2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3" name="TextBox 2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8" name="Group 26"/>
          <p:cNvGrpSpPr>
            <a:grpSpLocks/>
          </p:cNvGrpSpPr>
          <p:nvPr/>
        </p:nvGrpSpPr>
        <p:grpSpPr bwMode="auto">
          <a:xfrm>
            <a:off x="1116013" y="2349500"/>
            <a:ext cx="431800" cy="431800"/>
            <a:chOff x="1691680" y="2348880"/>
            <a:chExt cx="432048" cy="432048"/>
          </a:xfrm>
        </p:grpSpPr>
        <p:sp>
          <p:nvSpPr>
            <p:cNvPr id="5190" name="Oval 2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1" name="TextBox 2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10" name="Group 59"/>
          <p:cNvGrpSpPr>
            <a:grpSpLocks/>
          </p:cNvGrpSpPr>
          <p:nvPr/>
        </p:nvGrpSpPr>
        <p:grpSpPr bwMode="auto">
          <a:xfrm>
            <a:off x="3348038" y="2636838"/>
            <a:ext cx="431800" cy="431800"/>
            <a:chOff x="3419872" y="1556792"/>
            <a:chExt cx="432048" cy="432048"/>
          </a:xfrm>
        </p:grpSpPr>
        <p:sp>
          <p:nvSpPr>
            <p:cNvPr id="61" name="Oval 6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89" name="TextBox 6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1" name="Group 56"/>
          <p:cNvGrpSpPr>
            <a:grpSpLocks/>
          </p:cNvGrpSpPr>
          <p:nvPr/>
        </p:nvGrpSpPr>
        <p:grpSpPr bwMode="auto">
          <a:xfrm>
            <a:off x="4284663" y="2636838"/>
            <a:ext cx="431800" cy="431800"/>
            <a:chOff x="3419872" y="1556792"/>
            <a:chExt cx="432048" cy="432048"/>
          </a:xfrm>
        </p:grpSpPr>
        <p:sp>
          <p:nvSpPr>
            <p:cNvPr id="58" name="Oval 57"/>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87" name="TextBox 58"/>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2" name="Group 82"/>
          <p:cNvGrpSpPr>
            <a:grpSpLocks/>
          </p:cNvGrpSpPr>
          <p:nvPr/>
        </p:nvGrpSpPr>
        <p:grpSpPr bwMode="auto">
          <a:xfrm>
            <a:off x="6875463" y="2205038"/>
            <a:ext cx="1081087" cy="1016000"/>
            <a:chOff x="6876256" y="2204864"/>
            <a:chExt cx="1080120" cy="1015663"/>
          </a:xfrm>
        </p:grpSpPr>
        <p:sp>
          <p:nvSpPr>
            <p:cNvPr id="5184" name="TextBox 70"/>
            <p:cNvSpPr txBox="1">
              <a:spLocks noChangeArrowheads="1"/>
            </p:cNvSpPr>
            <p:nvPr/>
          </p:nvSpPr>
          <p:spPr bwMode="auto">
            <a:xfrm>
              <a:off x="6876256" y="2204864"/>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5185" name="TextBox 71"/>
            <p:cNvSpPr txBox="1">
              <a:spLocks noChangeArrowheads="1"/>
            </p:cNvSpPr>
            <p:nvPr/>
          </p:nvSpPr>
          <p:spPr bwMode="auto">
            <a:xfrm>
              <a:off x="7452320" y="2204864"/>
              <a:ext cx="504056" cy="1015663"/>
            </a:xfrm>
            <a:prstGeom prst="rect">
              <a:avLst/>
            </a:prstGeom>
            <a:noFill/>
            <a:ln w="9525">
              <a:noFill/>
              <a:miter lim="800000"/>
              <a:headEnd/>
              <a:tailEnd/>
            </a:ln>
          </p:spPr>
          <p:txBody>
            <a:bodyPr>
              <a:spAutoFit/>
            </a:bodyPr>
            <a:lstStyle/>
            <a:p>
              <a:r>
                <a:rPr lang="en-GB" sz="6000" b="1">
                  <a:solidFill>
                    <a:srgbClr val="00628E"/>
                  </a:solidFill>
                </a:rPr>
                <a:t>2</a:t>
              </a:r>
            </a:p>
          </p:txBody>
        </p:sp>
      </p:grpSp>
      <p:grpSp>
        <p:nvGrpSpPr>
          <p:cNvPr id="13" name="Group 83"/>
          <p:cNvGrpSpPr>
            <a:grpSpLocks/>
          </p:cNvGrpSpPr>
          <p:nvPr/>
        </p:nvGrpSpPr>
        <p:grpSpPr bwMode="auto">
          <a:xfrm>
            <a:off x="6875463" y="2924175"/>
            <a:ext cx="1081087" cy="1016000"/>
            <a:chOff x="6876256" y="2917393"/>
            <a:chExt cx="1080120" cy="1015663"/>
          </a:xfrm>
        </p:grpSpPr>
        <p:sp>
          <p:nvSpPr>
            <p:cNvPr id="5182"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dirty="0">
                  <a:solidFill>
                    <a:srgbClr val="00628E"/>
                  </a:solidFill>
                </a:rPr>
                <a:t>7</a:t>
              </a:r>
            </a:p>
          </p:txBody>
        </p:sp>
        <p:sp>
          <p:nvSpPr>
            <p:cNvPr id="5183"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a:solidFill>
                    <a:srgbClr val="00628E"/>
                  </a:solidFill>
                </a:rPr>
                <a:t>4</a:t>
              </a:r>
            </a:p>
          </p:txBody>
        </p:sp>
      </p:grpSp>
      <p:sp>
        <p:nvSpPr>
          <p:cNvPr id="5138" name="TextBox 77"/>
          <p:cNvSpPr txBox="1">
            <a:spLocks noChangeArrowheads="1"/>
          </p:cNvSpPr>
          <p:nvPr/>
        </p:nvSpPr>
        <p:spPr bwMode="auto">
          <a:xfrm>
            <a:off x="6372225" y="2852738"/>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sp>
        <p:nvSpPr>
          <p:cNvPr id="5139"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14" name="Group 84"/>
          <p:cNvGrpSpPr>
            <a:grpSpLocks/>
          </p:cNvGrpSpPr>
          <p:nvPr/>
        </p:nvGrpSpPr>
        <p:grpSpPr bwMode="auto">
          <a:xfrm>
            <a:off x="6732588" y="3940175"/>
            <a:ext cx="1295400" cy="720725"/>
            <a:chOff x="6732240" y="3933056"/>
            <a:chExt cx="1296144" cy="720080"/>
          </a:xfrm>
        </p:grpSpPr>
        <p:cxnSp>
          <p:nvCxnSpPr>
            <p:cNvPr id="5180" name="Straight Connector 75"/>
            <p:cNvCxnSpPr>
              <a:cxnSpLocks noChangeShapeType="1"/>
            </p:cNvCxnSpPr>
            <p:nvPr/>
          </p:nvCxnSpPr>
          <p:spPr bwMode="auto">
            <a:xfrm>
              <a:off x="6732240" y="3933056"/>
              <a:ext cx="1296144" cy="0"/>
            </a:xfrm>
            <a:prstGeom prst="line">
              <a:avLst/>
            </a:prstGeom>
            <a:noFill/>
            <a:ln w="38100" algn="ctr">
              <a:solidFill>
                <a:srgbClr val="00628E"/>
              </a:solidFill>
              <a:round/>
              <a:headEnd/>
              <a:tailEnd/>
            </a:ln>
          </p:spPr>
        </p:cxnSp>
        <p:cxnSp>
          <p:nvCxnSpPr>
            <p:cNvPr id="5181" name="Straight Connector 81"/>
            <p:cNvCxnSpPr>
              <a:cxnSpLocks noChangeShapeType="1"/>
            </p:cNvCxnSpPr>
            <p:nvPr/>
          </p:nvCxnSpPr>
          <p:spPr bwMode="auto">
            <a:xfrm>
              <a:off x="6732240" y="4653136"/>
              <a:ext cx="1296144" cy="0"/>
            </a:xfrm>
            <a:prstGeom prst="line">
              <a:avLst/>
            </a:prstGeom>
            <a:noFill/>
            <a:ln w="38100" algn="ctr">
              <a:solidFill>
                <a:srgbClr val="00628E"/>
              </a:solidFill>
              <a:round/>
              <a:headEnd/>
              <a:tailEnd/>
            </a:ln>
          </p:spPr>
        </p:cxnSp>
      </p:grpSp>
      <p:grpSp>
        <p:nvGrpSpPr>
          <p:cNvPr id="15" name="Group 86"/>
          <p:cNvGrpSpPr>
            <a:grpSpLocks/>
          </p:cNvGrpSpPr>
          <p:nvPr/>
        </p:nvGrpSpPr>
        <p:grpSpPr bwMode="auto">
          <a:xfrm>
            <a:off x="3924300" y="1412875"/>
            <a:ext cx="431800" cy="431800"/>
            <a:chOff x="1691680" y="2348880"/>
            <a:chExt cx="432048" cy="432048"/>
          </a:xfrm>
        </p:grpSpPr>
        <p:sp>
          <p:nvSpPr>
            <p:cNvPr id="5178" name="Oval 8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79" name="TextBox 8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sp>
        <p:nvSpPr>
          <p:cNvPr id="94" name="TextBox 93"/>
          <p:cNvSpPr txBox="1">
            <a:spLocks noChangeArrowheads="1"/>
          </p:cNvSpPr>
          <p:nvPr/>
        </p:nvSpPr>
        <p:spPr bwMode="auto">
          <a:xfrm>
            <a:off x="7380288" y="2276475"/>
            <a:ext cx="360362" cy="369888"/>
          </a:xfrm>
          <a:prstGeom prst="rect">
            <a:avLst/>
          </a:prstGeom>
          <a:noFill/>
          <a:ln w="9525">
            <a:noFill/>
            <a:miter lim="800000"/>
            <a:headEnd/>
            <a:tailEnd/>
          </a:ln>
        </p:spPr>
        <p:txBody>
          <a:bodyPr>
            <a:spAutoFit/>
          </a:bodyPr>
          <a:lstStyle/>
          <a:p>
            <a:r>
              <a:rPr lang="en-GB" sz="1800" b="1">
                <a:solidFill>
                  <a:srgbClr val="00628E"/>
                </a:solidFill>
              </a:rPr>
              <a:t>1</a:t>
            </a:r>
          </a:p>
        </p:txBody>
      </p:sp>
      <p:cxnSp>
        <p:nvCxnSpPr>
          <p:cNvPr id="97" name="Straight Connector 96"/>
          <p:cNvCxnSpPr>
            <a:cxnSpLocks noChangeShapeType="1"/>
          </p:cNvCxnSpPr>
          <p:nvPr/>
        </p:nvCxnSpPr>
        <p:spPr bwMode="auto">
          <a:xfrm>
            <a:off x="6804025" y="2349500"/>
            <a:ext cx="647700" cy="647700"/>
          </a:xfrm>
          <a:prstGeom prst="line">
            <a:avLst/>
          </a:prstGeom>
          <a:noFill/>
          <a:ln w="38100" algn="ctr">
            <a:solidFill>
              <a:srgbClr val="00628E"/>
            </a:solidFill>
            <a:round/>
            <a:headEnd/>
            <a:tailEnd/>
          </a:ln>
        </p:spPr>
      </p:cxnSp>
      <p:sp>
        <p:nvSpPr>
          <p:cNvPr id="100" name="TextBox 99"/>
          <p:cNvSpPr txBox="1">
            <a:spLocks noChangeArrowheads="1"/>
          </p:cNvSpPr>
          <p:nvPr/>
        </p:nvSpPr>
        <p:spPr bwMode="auto">
          <a:xfrm>
            <a:off x="6875463" y="2124075"/>
            <a:ext cx="360362" cy="368300"/>
          </a:xfrm>
          <a:prstGeom prst="rect">
            <a:avLst/>
          </a:prstGeom>
          <a:noFill/>
          <a:ln w="9525">
            <a:noFill/>
            <a:miter lim="800000"/>
            <a:headEnd/>
            <a:tailEnd/>
          </a:ln>
        </p:spPr>
        <p:txBody>
          <a:bodyPr>
            <a:spAutoFit/>
          </a:bodyPr>
          <a:lstStyle/>
          <a:p>
            <a:r>
              <a:rPr lang="en-GB" sz="1800" b="1">
                <a:solidFill>
                  <a:srgbClr val="00628E"/>
                </a:solidFill>
              </a:rPr>
              <a:t>6</a:t>
            </a:r>
          </a:p>
        </p:txBody>
      </p:sp>
      <p:sp>
        <p:nvSpPr>
          <p:cNvPr id="85" name="Rectangle 78"/>
          <p:cNvSpPr>
            <a:spLocks noChangeArrowheads="1"/>
          </p:cNvSpPr>
          <p:nvPr/>
        </p:nvSpPr>
        <p:spPr bwMode="auto">
          <a:xfrm>
            <a:off x="2339975" y="2565400"/>
            <a:ext cx="600075" cy="566738"/>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sp>
        <p:nvSpPr>
          <p:cNvPr id="86" name="Rectangle 78"/>
          <p:cNvSpPr>
            <a:spLocks noChangeArrowheads="1"/>
          </p:cNvSpPr>
          <p:nvPr/>
        </p:nvSpPr>
        <p:spPr bwMode="auto">
          <a:xfrm>
            <a:off x="3851275" y="1341438"/>
            <a:ext cx="528638" cy="515937"/>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grpSp>
        <p:nvGrpSpPr>
          <p:cNvPr id="16" name="Group 83"/>
          <p:cNvGrpSpPr>
            <a:grpSpLocks/>
          </p:cNvGrpSpPr>
          <p:nvPr/>
        </p:nvGrpSpPr>
        <p:grpSpPr bwMode="auto">
          <a:xfrm>
            <a:off x="3203575" y="981075"/>
            <a:ext cx="2160588" cy="1800225"/>
            <a:chOff x="3203575" y="981075"/>
            <a:chExt cx="2160588" cy="1800225"/>
          </a:xfrm>
        </p:grpSpPr>
        <p:grpSp>
          <p:nvGrpSpPr>
            <p:cNvPr id="17" name="Group 10"/>
            <p:cNvGrpSpPr>
              <a:grpSpLocks/>
            </p:cNvGrpSpPr>
            <p:nvPr/>
          </p:nvGrpSpPr>
          <p:grpSpPr bwMode="auto">
            <a:xfrm>
              <a:off x="4500563" y="1484313"/>
              <a:ext cx="431800" cy="431800"/>
              <a:chOff x="3419872" y="1556792"/>
              <a:chExt cx="432048" cy="432048"/>
            </a:xfrm>
          </p:grpSpPr>
          <p:sp>
            <p:nvSpPr>
              <p:cNvPr id="9" name="Oval 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77" name="TextBox 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8" name="Group 29"/>
            <p:cNvGrpSpPr>
              <a:grpSpLocks/>
            </p:cNvGrpSpPr>
            <p:nvPr/>
          </p:nvGrpSpPr>
          <p:grpSpPr bwMode="auto">
            <a:xfrm>
              <a:off x="3419475" y="1557338"/>
              <a:ext cx="431800" cy="431800"/>
              <a:chOff x="3419872" y="1556792"/>
              <a:chExt cx="432048" cy="432048"/>
            </a:xfrm>
          </p:grpSpPr>
          <p:sp>
            <p:nvSpPr>
              <p:cNvPr id="31" name="Oval 3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75" name="TextBox 3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19" name="Group 32"/>
            <p:cNvGrpSpPr>
              <a:grpSpLocks/>
            </p:cNvGrpSpPr>
            <p:nvPr/>
          </p:nvGrpSpPr>
          <p:grpSpPr bwMode="auto">
            <a:xfrm>
              <a:off x="4356100" y="2060575"/>
              <a:ext cx="431800" cy="431800"/>
              <a:chOff x="3419872" y="1556792"/>
              <a:chExt cx="432048" cy="432048"/>
            </a:xfrm>
          </p:grpSpPr>
          <p:sp>
            <p:nvSpPr>
              <p:cNvPr id="34" name="Oval 33"/>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73" name="TextBox 34"/>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0" name="Group 35"/>
            <p:cNvGrpSpPr>
              <a:grpSpLocks/>
            </p:cNvGrpSpPr>
            <p:nvPr/>
          </p:nvGrpSpPr>
          <p:grpSpPr bwMode="auto">
            <a:xfrm>
              <a:off x="4859338" y="2349500"/>
              <a:ext cx="433387" cy="431800"/>
              <a:chOff x="3419872" y="1556792"/>
              <a:chExt cx="432048" cy="432048"/>
            </a:xfrm>
          </p:grpSpPr>
          <p:sp>
            <p:nvSpPr>
              <p:cNvPr id="37" name="Oval 36"/>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71" name="TextBox 37"/>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1" name="Group 38"/>
            <p:cNvGrpSpPr>
              <a:grpSpLocks/>
            </p:cNvGrpSpPr>
            <p:nvPr/>
          </p:nvGrpSpPr>
          <p:grpSpPr bwMode="auto">
            <a:xfrm>
              <a:off x="3708400" y="2133600"/>
              <a:ext cx="431800" cy="431800"/>
              <a:chOff x="3419872" y="1556792"/>
              <a:chExt cx="432048" cy="432048"/>
            </a:xfrm>
          </p:grpSpPr>
          <p:sp>
            <p:nvSpPr>
              <p:cNvPr id="40" name="Oval 39"/>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9" name="TextBox 40"/>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2" name="Group 41"/>
            <p:cNvGrpSpPr>
              <a:grpSpLocks/>
            </p:cNvGrpSpPr>
            <p:nvPr/>
          </p:nvGrpSpPr>
          <p:grpSpPr bwMode="auto">
            <a:xfrm>
              <a:off x="4427538" y="981075"/>
              <a:ext cx="431800" cy="431800"/>
              <a:chOff x="3419872" y="1556792"/>
              <a:chExt cx="432048" cy="432048"/>
            </a:xfrm>
          </p:grpSpPr>
          <p:sp>
            <p:nvSpPr>
              <p:cNvPr id="43" name="Oval 42"/>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7" name="TextBox 43"/>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3" name="Group 44"/>
            <p:cNvGrpSpPr>
              <a:grpSpLocks/>
            </p:cNvGrpSpPr>
            <p:nvPr/>
          </p:nvGrpSpPr>
          <p:grpSpPr bwMode="auto">
            <a:xfrm>
              <a:off x="3203575" y="981075"/>
              <a:ext cx="431800" cy="431800"/>
              <a:chOff x="3419872" y="1556792"/>
              <a:chExt cx="432048" cy="432048"/>
            </a:xfrm>
          </p:grpSpPr>
          <p:sp>
            <p:nvSpPr>
              <p:cNvPr id="46" name="Oval 45"/>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5" name="TextBox 46"/>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4" name="Group 47"/>
            <p:cNvGrpSpPr>
              <a:grpSpLocks/>
            </p:cNvGrpSpPr>
            <p:nvPr/>
          </p:nvGrpSpPr>
          <p:grpSpPr bwMode="auto">
            <a:xfrm>
              <a:off x="3851275" y="1052513"/>
              <a:ext cx="433388" cy="431800"/>
              <a:chOff x="3419872" y="1556792"/>
              <a:chExt cx="432048" cy="432048"/>
            </a:xfrm>
          </p:grpSpPr>
          <p:sp>
            <p:nvSpPr>
              <p:cNvPr id="49" name="Oval 4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3" name="TextBox 4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5" name="Group 50"/>
            <p:cNvGrpSpPr>
              <a:grpSpLocks/>
            </p:cNvGrpSpPr>
            <p:nvPr/>
          </p:nvGrpSpPr>
          <p:grpSpPr bwMode="auto">
            <a:xfrm>
              <a:off x="3995738" y="1557338"/>
              <a:ext cx="431800" cy="431800"/>
              <a:chOff x="3419872" y="1556792"/>
              <a:chExt cx="432048" cy="432048"/>
            </a:xfrm>
          </p:grpSpPr>
          <p:sp>
            <p:nvSpPr>
              <p:cNvPr id="52" name="Oval 51"/>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1" name="TextBox 52"/>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6" name="Group 53"/>
            <p:cNvGrpSpPr>
              <a:grpSpLocks/>
            </p:cNvGrpSpPr>
            <p:nvPr/>
          </p:nvGrpSpPr>
          <p:grpSpPr bwMode="auto">
            <a:xfrm>
              <a:off x="4932363" y="1125538"/>
              <a:ext cx="431800" cy="431800"/>
              <a:chOff x="3419872" y="1556792"/>
              <a:chExt cx="432048" cy="432048"/>
            </a:xfrm>
          </p:grpSpPr>
          <p:sp>
            <p:nvSpPr>
              <p:cNvPr id="55" name="Oval 54"/>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59" name="TextBox 55"/>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sp>
        <p:nvSpPr>
          <p:cNvPr id="83" name="TextBox 82"/>
          <p:cNvSpPr txBox="1"/>
          <p:nvPr/>
        </p:nvSpPr>
        <p:spPr>
          <a:xfrm>
            <a:off x="564201" y="287070"/>
            <a:ext cx="6408712" cy="523220"/>
          </a:xfrm>
          <a:prstGeom prst="rect">
            <a:avLst/>
          </a:prstGeom>
          <a:noFill/>
        </p:spPr>
        <p:txBody>
          <a:bodyPr wrap="square" rtlCol="0">
            <a:spAutoFit/>
          </a:bodyPr>
          <a:lstStyle/>
          <a:p>
            <a:r>
              <a:rPr lang="en-GB" sz="2800" dirty="0"/>
              <a:t>Column method – with regrouping</a:t>
            </a:r>
            <a:endParaRPr lang="en-GB" dirty="0"/>
          </a:p>
        </p:txBody>
      </p:sp>
    </p:spTree>
    <p:extLst>
      <p:ext uri="{BB962C8B-B14F-4D97-AF65-F5344CB8AC3E}">
        <p14:creationId xmlns:p14="http://schemas.microsoft.com/office/powerpoint/2010/main" val="24615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dissolve">
                                      <p:cBhvr>
                                        <p:cTn id="7" dur="500"/>
                                        <p:tgtEl>
                                          <p:spTgt spid="8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dissolve">
                                      <p:cBhvr>
                                        <p:cTn id="16" dur="500"/>
                                        <p:tgtEl>
                                          <p:spTgt spid="9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dissolve">
                                      <p:cBhvr>
                                        <p:cTn id="20" dur="500"/>
                                        <p:tgtEl>
                                          <p:spTgt spid="100"/>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dissolve">
                                      <p:cBhvr>
                                        <p:cTn id="24" dur="500"/>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dissolve">
                                      <p:cBhvr>
                                        <p:cTn id="29" dur="500"/>
                                        <p:tgtEl>
                                          <p:spTgt spid="86"/>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00" grpId="0"/>
      <p:bldP spid="85"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900113" y="1125538"/>
            <a:ext cx="431800" cy="431800"/>
            <a:chOff x="1691680" y="2348880"/>
            <a:chExt cx="432048" cy="432048"/>
          </a:xfrm>
        </p:grpSpPr>
        <p:sp>
          <p:nvSpPr>
            <p:cNvPr id="5202"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3"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1584325" y="1125538"/>
            <a:ext cx="431800" cy="431800"/>
            <a:chOff x="1691680" y="2348880"/>
            <a:chExt cx="432048" cy="432048"/>
          </a:xfrm>
        </p:grpSpPr>
        <p:sp>
          <p:nvSpPr>
            <p:cNvPr id="5200"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1"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4" name="Group 14"/>
          <p:cNvGrpSpPr>
            <a:grpSpLocks/>
          </p:cNvGrpSpPr>
          <p:nvPr/>
        </p:nvGrpSpPr>
        <p:grpSpPr bwMode="auto">
          <a:xfrm>
            <a:off x="827088" y="1700213"/>
            <a:ext cx="431800" cy="433387"/>
            <a:chOff x="1691680" y="2348880"/>
            <a:chExt cx="432048" cy="432048"/>
          </a:xfrm>
        </p:grpSpPr>
        <p:sp>
          <p:nvSpPr>
            <p:cNvPr id="5198" name="Oval 15"/>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9" name="TextBox 16"/>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5" name="Group 17"/>
          <p:cNvGrpSpPr>
            <a:grpSpLocks/>
          </p:cNvGrpSpPr>
          <p:nvPr/>
        </p:nvGrpSpPr>
        <p:grpSpPr bwMode="auto">
          <a:xfrm>
            <a:off x="1835150" y="2276475"/>
            <a:ext cx="431800" cy="431800"/>
            <a:chOff x="1691680" y="2348880"/>
            <a:chExt cx="432048" cy="432048"/>
          </a:xfrm>
        </p:grpSpPr>
        <p:sp>
          <p:nvSpPr>
            <p:cNvPr id="5196" name="Oval 18"/>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7" name="TextBox 19"/>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6" name="Group 20"/>
          <p:cNvGrpSpPr>
            <a:grpSpLocks/>
          </p:cNvGrpSpPr>
          <p:nvPr/>
        </p:nvGrpSpPr>
        <p:grpSpPr bwMode="auto">
          <a:xfrm>
            <a:off x="1476375" y="1701800"/>
            <a:ext cx="431800" cy="431800"/>
            <a:chOff x="1691680" y="2348880"/>
            <a:chExt cx="432048" cy="432048"/>
          </a:xfrm>
        </p:grpSpPr>
        <p:sp>
          <p:nvSpPr>
            <p:cNvPr id="5194" name="Oval 21"/>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5" name="TextBox 22"/>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dirty="0"/>
                <a:t>10</a:t>
              </a:r>
            </a:p>
          </p:txBody>
        </p:sp>
      </p:grpSp>
      <p:grpSp>
        <p:nvGrpSpPr>
          <p:cNvPr id="7" name="Group 23"/>
          <p:cNvGrpSpPr>
            <a:grpSpLocks/>
          </p:cNvGrpSpPr>
          <p:nvPr/>
        </p:nvGrpSpPr>
        <p:grpSpPr bwMode="auto">
          <a:xfrm>
            <a:off x="2411413" y="2638425"/>
            <a:ext cx="431800" cy="431800"/>
            <a:chOff x="1691680" y="2348880"/>
            <a:chExt cx="432048" cy="432048"/>
          </a:xfrm>
        </p:grpSpPr>
        <p:sp>
          <p:nvSpPr>
            <p:cNvPr id="5192" name="Oval 2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3" name="TextBox 2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8" name="Group 26"/>
          <p:cNvGrpSpPr>
            <a:grpSpLocks/>
          </p:cNvGrpSpPr>
          <p:nvPr/>
        </p:nvGrpSpPr>
        <p:grpSpPr bwMode="auto">
          <a:xfrm>
            <a:off x="1116013" y="2349500"/>
            <a:ext cx="431800" cy="431800"/>
            <a:chOff x="1691680" y="2348880"/>
            <a:chExt cx="432048" cy="432048"/>
          </a:xfrm>
        </p:grpSpPr>
        <p:sp>
          <p:nvSpPr>
            <p:cNvPr id="5190" name="Oval 2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1" name="TextBox 2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12" name="Group 82"/>
          <p:cNvGrpSpPr>
            <a:grpSpLocks/>
          </p:cNvGrpSpPr>
          <p:nvPr/>
        </p:nvGrpSpPr>
        <p:grpSpPr bwMode="auto">
          <a:xfrm>
            <a:off x="6875463" y="2205038"/>
            <a:ext cx="1081087" cy="1016000"/>
            <a:chOff x="6876256" y="2204864"/>
            <a:chExt cx="1080120" cy="1015663"/>
          </a:xfrm>
        </p:grpSpPr>
        <p:sp>
          <p:nvSpPr>
            <p:cNvPr id="5184" name="TextBox 70"/>
            <p:cNvSpPr txBox="1">
              <a:spLocks noChangeArrowheads="1"/>
            </p:cNvSpPr>
            <p:nvPr/>
          </p:nvSpPr>
          <p:spPr bwMode="auto">
            <a:xfrm>
              <a:off x="6876256" y="2204864"/>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5185" name="TextBox 71"/>
            <p:cNvSpPr txBox="1">
              <a:spLocks noChangeArrowheads="1"/>
            </p:cNvSpPr>
            <p:nvPr/>
          </p:nvSpPr>
          <p:spPr bwMode="auto">
            <a:xfrm>
              <a:off x="7452320" y="2204864"/>
              <a:ext cx="504056" cy="1015663"/>
            </a:xfrm>
            <a:prstGeom prst="rect">
              <a:avLst/>
            </a:prstGeom>
            <a:noFill/>
            <a:ln w="9525">
              <a:noFill/>
              <a:miter lim="800000"/>
              <a:headEnd/>
              <a:tailEnd/>
            </a:ln>
          </p:spPr>
          <p:txBody>
            <a:bodyPr>
              <a:spAutoFit/>
            </a:bodyPr>
            <a:lstStyle/>
            <a:p>
              <a:r>
                <a:rPr lang="en-GB" sz="6000" b="1">
                  <a:solidFill>
                    <a:srgbClr val="00628E"/>
                  </a:solidFill>
                </a:rPr>
                <a:t>2</a:t>
              </a:r>
            </a:p>
          </p:txBody>
        </p:sp>
      </p:grpSp>
      <p:grpSp>
        <p:nvGrpSpPr>
          <p:cNvPr id="13" name="Group 83"/>
          <p:cNvGrpSpPr>
            <a:grpSpLocks/>
          </p:cNvGrpSpPr>
          <p:nvPr/>
        </p:nvGrpSpPr>
        <p:grpSpPr bwMode="auto">
          <a:xfrm>
            <a:off x="6875463" y="2924175"/>
            <a:ext cx="1081087" cy="1016000"/>
            <a:chOff x="6876256" y="2917393"/>
            <a:chExt cx="1080120" cy="1015663"/>
          </a:xfrm>
        </p:grpSpPr>
        <p:sp>
          <p:nvSpPr>
            <p:cNvPr id="5182"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5183"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a:solidFill>
                    <a:srgbClr val="00628E"/>
                  </a:solidFill>
                </a:rPr>
                <a:t>4</a:t>
              </a:r>
            </a:p>
          </p:txBody>
        </p:sp>
      </p:grpSp>
      <p:sp>
        <p:nvSpPr>
          <p:cNvPr id="5138" name="TextBox 77"/>
          <p:cNvSpPr txBox="1">
            <a:spLocks noChangeArrowheads="1"/>
          </p:cNvSpPr>
          <p:nvPr/>
        </p:nvSpPr>
        <p:spPr bwMode="auto">
          <a:xfrm>
            <a:off x="6372225" y="2852738"/>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sp>
        <p:nvSpPr>
          <p:cNvPr id="5139"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14" name="Group 84"/>
          <p:cNvGrpSpPr>
            <a:grpSpLocks/>
          </p:cNvGrpSpPr>
          <p:nvPr/>
        </p:nvGrpSpPr>
        <p:grpSpPr bwMode="auto">
          <a:xfrm>
            <a:off x="6732588" y="3940175"/>
            <a:ext cx="1295400" cy="720725"/>
            <a:chOff x="6732240" y="3933056"/>
            <a:chExt cx="1296144" cy="720080"/>
          </a:xfrm>
        </p:grpSpPr>
        <p:cxnSp>
          <p:nvCxnSpPr>
            <p:cNvPr id="5180" name="Straight Connector 75"/>
            <p:cNvCxnSpPr>
              <a:cxnSpLocks noChangeShapeType="1"/>
            </p:cNvCxnSpPr>
            <p:nvPr/>
          </p:nvCxnSpPr>
          <p:spPr bwMode="auto">
            <a:xfrm>
              <a:off x="6732240" y="3933056"/>
              <a:ext cx="1296144" cy="0"/>
            </a:xfrm>
            <a:prstGeom prst="line">
              <a:avLst/>
            </a:prstGeom>
            <a:noFill/>
            <a:ln w="38100" algn="ctr">
              <a:solidFill>
                <a:srgbClr val="00628E"/>
              </a:solidFill>
              <a:round/>
              <a:headEnd/>
              <a:tailEnd/>
            </a:ln>
          </p:spPr>
        </p:cxnSp>
        <p:cxnSp>
          <p:nvCxnSpPr>
            <p:cNvPr id="5181" name="Straight Connector 81"/>
            <p:cNvCxnSpPr>
              <a:cxnSpLocks noChangeShapeType="1"/>
            </p:cNvCxnSpPr>
            <p:nvPr/>
          </p:nvCxnSpPr>
          <p:spPr bwMode="auto">
            <a:xfrm>
              <a:off x="6732240" y="4653136"/>
              <a:ext cx="1296144" cy="0"/>
            </a:xfrm>
            <a:prstGeom prst="line">
              <a:avLst/>
            </a:prstGeom>
            <a:noFill/>
            <a:ln w="38100" algn="ctr">
              <a:solidFill>
                <a:srgbClr val="00628E"/>
              </a:solidFill>
              <a:round/>
              <a:headEnd/>
              <a:tailEnd/>
            </a:ln>
          </p:spPr>
        </p:cxnSp>
      </p:grpSp>
      <p:grpSp>
        <p:nvGrpSpPr>
          <p:cNvPr id="15" name="Group 86"/>
          <p:cNvGrpSpPr>
            <a:grpSpLocks/>
          </p:cNvGrpSpPr>
          <p:nvPr/>
        </p:nvGrpSpPr>
        <p:grpSpPr bwMode="auto">
          <a:xfrm>
            <a:off x="3924300" y="1412875"/>
            <a:ext cx="431800" cy="431800"/>
            <a:chOff x="1691680" y="2348880"/>
            <a:chExt cx="432048" cy="432048"/>
          </a:xfrm>
        </p:grpSpPr>
        <p:sp>
          <p:nvSpPr>
            <p:cNvPr id="5178" name="Oval 8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79" name="TextBox 8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sp>
        <p:nvSpPr>
          <p:cNvPr id="94" name="TextBox 93"/>
          <p:cNvSpPr txBox="1">
            <a:spLocks noChangeArrowheads="1"/>
          </p:cNvSpPr>
          <p:nvPr/>
        </p:nvSpPr>
        <p:spPr bwMode="auto">
          <a:xfrm>
            <a:off x="7380288" y="2276475"/>
            <a:ext cx="360362" cy="369888"/>
          </a:xfrm>
          <a:prstGeom prst="rect">
            <a:avLst/>
          </a:prstGeom>
          <a:noFill/>
          <a:ln w="9525">
            <a:noFill/>
            <a:miter lim="800000"/>
            <a:headEnd/>
            <a:tailEnd/>
          </a:ln>
        </p:spPr>
        <p:txBody>
          <a:bodyPr>
            <a:spAutoFit/>
          </a:bodyPr>
          <a:lstStyle/>
          <a:p>
            <a:r>
              <a:rPr lang="en-GB" sz="1800" b="1">
                <a:solidFill>
                  <a:srgbClr val="00628E"/>
                </a:solidFill>
              </a:rPr>
              <a:t>1</a:t>
            </a:r>
          </a:p>
        </p:txBody>
      </p:sp>
      <p:cxnSp>
        <p:nvCxnSpPr>
          <p:cNvPr id="97" name="Straight Connector 96"/>
          <p:cNvCxnSpPr>
            <a:cxnSpLocks noChangeShapeType="1"/>
          </p:cNvCxnSpPr>
          <p:nvPr/>
        </p:nvCxnSpPr>
        <p:spPr bwMode="auto">
          <a:xfrm>
            <a:off x="6804025" y="2349500"/>
            <a:ext cx="647700" cy="647700"/>
          </a:xfrm>
          <a:prstGeom prst="line">
            <a:avLst/>
          </a:prstGeom>
          <a:noFill/>
          <a:ln w="38100" algn="ctr">
            <a:solidFill>
              <a:srgbClr val="00628E"/>
            </a:solidFill>
            <a:round/>
            <a:headEnd/>
            <a:tailEnd/>
          </a:ln>
        </p:spPr>
      </p:cxnSp>
      <p:sp>
        <p:nvSpPr>
          <p:cNvPr id="100" name="TextBox 99"/>
          <p:cNvSpPr txBox="1">
            <a:spLocks noChangeArrowheads="1"/>
          </p:cNvSpPr>
          <p:nvPr/>
        </p:nvSpPr>
        <p:spPr bwMode="auto">
          <a:xfrm>
            <a:off x="6875463" y="2124075"/>
            <a:ext cx="360362" cy="368300"/>
          </a:xfrm>
          <a:prstGeom prst="rect">
            <a:avLst/>
          </a:prstGeom>
          <a:noFill/>
          <a:ln w="9525">
            <a:noFill/>
            <a:miter lim="800000"/>
            <a:headEnd/>
            <a:tailEnd/>
          </a:ln>
        </p:spPr>
        <p:txBody>
          <a:bodyPr>
            <a:spAutoFit/>
          </a:bodyPr>
          <a:lstStyle/>
          <a:p>
            <a:r>
              <a:rPr lang="en-GB" sz="1800" b="1">
                <a:solidFill>
                  <a:srgbClr val="00628E"/>
                </a:solidFill>
              </a:rPr>
              <a:t>6</a:t>
            </a:r>
          </a:p>
        </p:txBody>
      </p:sp>
      <p:sp>
        <p:nvSpPr>
          <p:cNvPr id="85" name="Rectangle 78"/>
          <p:cNvSpPr>
            <a:spLocks noChangeArrowheads="1"/>
          </p:cNvSpPr>
          <p:nvPr/>
        </p:nvSpPr>
        <p:spPr bwMode="auto">
          <a:xfrm>
            <a:off x="2339975" y="2565400"/>
            <a:ext cx="600075" cy="566738"/>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sp>
        <p:nvSpPr>
          <p:cNvPr id="86" name="Rectangle 78"/>
          <p:cNvSpPr>
            <a:spLocks noChangeArrowheads="1"/>
          </p:cNvSpPr>
          <p:nvPr/>
        </p:nvSpPr>
        <p:spPr bwMode="auto">
          <a:xfrm>
            <a:off x="3851275" y="1341438"/>
            <a:ext cx="528638" cy="515937"/>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grpSp>
        <p:nvGrpSpPr>
          <p:cNvPr id="16" name="Group 83"/>
          <p:cNvGrpSpPr>
            <a:grpSpLocks/>
          </p:cNvGrpSpPr>
          <p:nvPr/>
        </p:nvGrpSpPr>
        <p:grpSpPr bwMode="auto">
          <a:xfrm>
            <a:off x="3203575" y="981075"/>
            <a:ext cx="1655763" cy="1008063"/>
            <a:chOff x="3203575" y="981075"/>
            <a:chExt cx="1655763" cy="1008063"/>
          </a:xfrm>
        </p:grpSpPr>
        <p:grpSp>
          <p:nvGrpSpPr>
            <p:cNvPr id="18" name="Group 29"/>
            <p:cNvGrpSpPr>
              <a:grpSpLocks/>
            </p:cNvGrpSpPr>
            <p:nvPr/>
          </p:nvGrpSpPr>
          <p:grpSpPr bwMode="auto">
            <a:xfrm>
              <a:off x="3419475" y="1557338"/>
              <a:ext cx="431800" cy="431800"/>
              <a:chOff x="3419872" y="1556792"/>
              <a:chExt cx="432048" cy="432048"/>
            </a:xfrm>
          </p:grpSpPr>
          <p:sp>
            <p:nvSpPr>
              <p:cNvPr id="31" name="Oval 3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75" name="TextBox 3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2" name="Group 41"/>
            <p:cNvGrpSpPr>
              <a:grpSpLocks/>
            </p:cNvGrpSpPr>
            <p:nvPr/>
          </p:nvGrpSpPr>
          <p:grpSpPr bwMode="auto">
            <a:xfrm>
              <a:off x="4427538" y="981075"/>
              <a:ext cx="431800" cy="431800"/>
              <a:chOff x="3419872" y="1556792"/>
              <a:chExt cx="432048" cy="432048"/>
            </a:xfrm>
          </p:grpSpPr>
          <p:sp>
            <p:nvSpPr>
              <p:cNvPr id="43" name="Oval 42"/>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7" name="TextBox 43"/>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3" name="Group 44"/>
            <p:cNvGrpSpPr>
              <a:grpSpLocks/>
            </p:cNvGrpSpPr>
            <p:nvPr/>
          </p:nvGrpSpPr>
          <p:grpSpPr bwMode="auto">
            <a:xfrm>
              <a:off x="3203575" y="981075"/>
              <a:ext cx="431800" cy="431800"/>
              <a:chOff x="3419872" y="1556792"/>
              <a:chExt cx="432048" cy="432048"/>
            </a:xfrm>
          </p:grpSpPr>
          <p:sp>
            <p:nvSpPr>
              <p:cNvPr id="46" name="Oval 45"/>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5" name="TextBox 46"/>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4" name="Group 47"/>
            <p:cNvGrpSpPr>
              <a:grpSpLocks/>
            </p:cNvGrpSpPr>
            <p:nvPr/>
          </p:nvGrpSpPr>
          <p:grpSpPr bwMode="auto">
            <a:xfrm>
              <a:off x="3851275" y="1052513"/>
              <a:ext cx="433388" cy="431800"/>
              <a:chOff x="3419872" y="1556792"/>
              <a:chExt cx="432048" cy="432048"/>
            </a:xfrm>
          </p:grpSpPr>
          <p:sp>
            <p:nvSpPr>
              <p:cNvPr id="49" name="Oval 4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3" name="TextBox 4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5" name="Group 50"/>
            <p:cNvGrpSpPr>
              <a:grpSpLocks/>
            </p:cNvGrpSpPr>
            <p:nvPr/>
          </p:nvGrpSpPr>
          <p:grpSpPr bwMode="auto">
            <a:xfrm>
              <a:off x="3995738" y="1557338"/>
              <a:ext cx="431800" cy="431800"/>
              <a:chOff x="3419872" y="1556792"/>
              <a:chExt cx="432048" cy="432048"/>
            </a:xfrm>
          </p:grpSpPr>
          <p:sp>
            <p:nvSpPr>
              <p:cNvPr id="52" name="Oval 51"/>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1" name="TextBox 52"/>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sp>
        <p:nvSpPr>
          <p:cNvPr id="83" name="TextBox 82"/>
          <p:cNvSpPr txBox="1"/>
          <p:nvPr/>
        </p:nvSpPr>
        <p:spPr>
          <a:xfrm>
            <a:off x="564201" y="287070"/>
            <a:ext cx="6408712" cy="523220"/>
          </a:xfrm>
          <a:prstGeom prst="rect">
            <a:avLst/>
          </a:prstGeom>
          <a:noFill/>
        </p:spPr>
        <p:txBody>
          <a:bodyPr wrap="square" rtlCol="0">
            <a:spAutoFit/>
          </a:bodyPr>
          <a:lstStyle/>
          <a:p>
            <a:r>
              <a:rPr lang="en-GB" sz="2800" dirty="0"/>
              <a:t>Column method – with regrouping</a:t>
            </a:r>
            <a:endParaRPr lang="en-GB" dirty="0"/>
          </a:p>
        </p:txBody>
      </p:sp>
      <p:sp>
        <p:nvSpPr>
          <p:cNvPr id="28" name="TextBox 27"/>
          <p:cNvSpPr txBox="1"/>
          <p:nvPr/>
        </p:nvSpPr>
        <p:spPr>
          <a:xfrm>
            <a:off x="7560469" y="3923812"/>
            <a:ext cx="828675" cy="646331"/>
          </a:xfrm>
          <a:prstGeom prst="rect">
            <a:avLst/>
          </a:prstGeom>
          <a:noFill/>
        </p:spPr>
        <p:txBody>
          <a:bodyPr wrap="square" rtlCol="0">
            <a:spAutoFit/>
          </a:bodyPr>
          <a:lstStyle/>
          <a:p>
            <a:r>
              <a:rPr lang="en-GB" sz="3600" dirty="0"/>
              <a:t>5</a:t>
            </a:r>
            <a:endParaRPr lang="en-GB" dirty="0"/>
          </a:p>
        </p:txBody>
      </p:sp>
    </p:spTree>
    <p:extLst>
      <p:ext uri="{BB962C8B-B14F-4D97-AF65-F5344CB8AC3E}">
        <p14:creationId xmlns:p14="http://schemas.microsoft.com/office/powerpoint/2010/main" val="283582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Numicon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6408712" cy="364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999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9"/>
          <p:cNvSpPr>
            <a:spLocks noChangeArrowheads="1"/>
          </p:cNvSpPr>
          <p:nvPr/>
        </p:nvSpPr>
        <p:spPr bwMode="auto">
          <a:xfrm>
            <a:off x="30051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3" name="Rectangle 67"/>
          <p:cNvSpPr>
            <a:spLocks noChangeArrowheads="1"/>
          </p:cNvSpPr>
          <p:nvPr/>
        </p:nvSpPr>
        <p:spPr bwMode="auto">
          <a:xfrm>
            <a:off x="3005138" y="836613"/>
            <a:ext cx="2430462"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sp>
        <p:nvSpPr>
          <p:cNvPr id="5124" name="Rectangle 62"/>
          <p:cNvSpPr>
            <a:spLocks noChangeArrowheads="1"/>
          </p:cNvSpPr>
          <p:nvPr/>
        </p:nvSpPr>
        <p:spPr bwMode="auto">
          <a:xfrm>
            <a:off x="576263" y="836613"/>
            <a:ext cx="2428875" cy="2376487"/>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2" name="Group 6"/>
          <p:cNvGrpSpPr>
            <a:grpSpLocks/>
          </p:cNvGrpSpPr>
          <p:nvPr/>
        </p:nvGrpSpPr>
        <p:grpSpPr bwMode="auto">
          <a:xfrm>
            <a:off x="900113" y="1125538"/>
            <a:ext cx="431800" cy="431800"/>
            <a:chOff x="1691680" y="2348880"/>
            <a:chExt cx="432048" cy="432048"/>
          </a:xfrm>
        </p:grpSpPr>
        <p:sp>
          <p:nvSpPr>
            <p:cNvPr id="5202" name="Oval 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3" name="TextBox 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3" name="Group 11"/>
          <p:cNvGrpSpPr>
            <a:grpSpLocks/>
          </p:cNvGrpSpPr>
          <p:nvPr/>
        </p:nvGrpSpPr>
        <p:grpSpPr bwMode="auto">
          <a:xfrm>
            <a:off x="1584325" y="1125538"/>
            <a:ext cx="431800" cy="431800"/>
            <a:chOff x="1691680" y="2348880"/>
            <a:chExt cx="432048" cy="432048"/>
          </a:xfrm>
        </p:grpSpPr>
        <p:sp>
          <p:nvSpPr>
            <p:cNvPr id="5200" name="Oval 12"/>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201" name="TextBox 13"/>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7" name="Group 23"/>
          <p:cNvGrpSpPr>
            <a:grpSpLocks/>
          </p:cNvGrpSpPr>
          <p:nvPr/>
        </p:nvGrpSpPr>
        <p:grpSpPr bwMode="auto">
          <a:xfrm>
            <a:off x="2411413" y="2638425"/>
            <a:ext cx="431800" cy="431800"/>
            <a:chOff x="1691680" y="2348880"/>
            <a:chExt cx="432048" cy="432048"/>
          </a:xfrm>
        </p:grpSpPr>
        <p:sp>
          <p:nvSpPr>
            <p:cNvPr id="5192" name="Oval 24"/>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93" name="TextBox 25"/>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grpSp>
        <p:nvGrpSpPr>
          <p:cNvPr id="12" name="Group 82"/>
          <p:cNvGrpSpPr>
            <a:grpSpLocks/>
          </p:cNvGrpSpPr>
          <p:nvPr/>
        </p:nvGrpSpPr>
        <p:grpSpPr bwMode="auto">
          <a:xfrm>
            <a:off x="6875463" y="2205038"/>
            <a:ext cx="1081087" cy="1016000"/>
            <a:chOff x="6876256" y="2204864"/>
            <a:chExt cx="1080120" cy="1015663"/>
          </a:xfrm>
        </p:grpSpPr>
        <p:sp>
          <p:nvSpPr>
            <p:cNvPr id="5184" name="TextBox 70"/>
            <p:cNvSpPr txBox="1">
              <a:spLocks noChangeArrowheads="1"/>
            </p:cNvSpPr>
            <p:nvPr/>
          </p:nvSpPr>
          <p:spPr bwMode="auto">
            <a:xfrm>
              <a:off x="6876256" y="2204864"/>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5185" name="TextBox 71"/>
            <p:cNvSpPr txBox="1">
              <a:spLocks noChangeArrowheads="1"/>
            </p:cNvSpPr>
            <p:nvPr/>
          </p:nvSpPr>
          <p:spPr bwMode="auto">
            <a:xfrm>
              <a:off x="7452320" y="2204864"/>
              <a:ext cx="504056" cy="1015663"/>
            </a:xfrm>
            <a:prstGeom prst="rect">
              <a:avLst/>
            </a:prstGeom>
            <a:noFill/>
            <a:ln w="9525">
              <a:noFill/>
              <a:miter lim="800000"/>
              <a:headEnd/>
              <a:tailEnd/>
            </a:ln>
          </p:spPr>
          <p:txBody>
            <a:bodyPr>
              <a:spAutoFit/>
            </a:bodyPr>
            <a:lstStyle/>
            <a:p>
              <a:r>
                <a:rPr lang="en-GB" sz="6000" b="1">
                  <a:solidFill>
                    <a:srgbClr val="00628E"/>
                  </a:solidFill>
                </a:rPr>
                <a:t>2</a:t>
              </a:r>
            </a:p>
          </p:txBody>
        </p:sp>
      </p:grpSp>
      <p:grpSp>
        <p:nvGrpSpPr>
          <p:cNvPr id="13" name="Group 83"/>
          <p:cNvGrpSpPr>
            <a:grpSpLocks/>
          </p:cNvGrpSpPr>
          <p:nvPr/>
        </p:nvGrpSpPr>
        <p:grpSpPr bwMode="auto">
          <a:xfrm>
            <a:off x="6875463" y="2924175"/>
            <a:ext cx="1081087" cy="1016000"/>
            <a:chOff x="6876256" y="2917393"/>
            <a:chExt cx="1080120" cy="1015663"/>
          </a:xfrm>
        </p:grpSpPr>
        <p:sp>
          <p:nvSpPr>
            <p:cNvPr id="5182" name="TextBox 72"/>
            <p:cNvSpPr txBox="1">
              <a:spLocks noChangeArrowheads="1"/>
            </p:cNvSpPr>
            <p:nvPr/>
          </p:nvSpPr>
          <p:spPr bwMode="auto">
            <a:xfrm>
              <a:off x="7452320" y="2917393"/>
              <a:ext cx="504056" cy="1015663"/>
            </a:xfrm>
            <a:prstGeom prst="rect">
              <a:avLst/>
            </a:prstGeom>
            <a:noFill/>
            <a:ln w="9525">
              <a:noFill/>
              <a:miter lim="800000"/>
              <a:headEnd/>
              <a:tailEnd/>
            </a:ln>
          </p:spPr>
          <p:txBody>
            <a:bodyPr>
              <a:spAutoFit/>
            </a:bodyPr>
            <a:lstStyle/>
            <a:p>
              <a:r>
                <a:rPr lang="en-GB" sz="6000" b="1">
                  <a:solidFill>
                    <a:srgbClr val="00628E"/>
                  </a:solidFill>
                </a:rPr>
                <a:t>7</a:t>
              </a:r>
            </a:p>
          </p:txBody>
        </p:sp>
        <p:sp>
          <p:nvSpPr>
            <p:cNvPr id="5183" name="TextBox 73"/>
            <p:cNvSpPr txBox="1">
              <a:spLocks noChangeArrowheads="1"/>
            </p:cNvSpPr>
            <p:nvPr/>
          </p:nvSpPr>
          <p:spPr bwMode="auto">
            <a:xfrm>
              <a:off x="6876256" y="2917393"/>
              <a:ext cx="504056" cy="1015663"/>
            </a:xfrm>
            <a:prstGeom prst="rect">
              <a:avLst/>
            </a:prstGeom>
            <a:noFill/>
            <a:ln w="9525">
              <a:noFill/>
              <a:miter lim="800000"/>
              <a:headEnd/>
              <a:tailEnd/>
            </a:ln>
          </p:spPr>
          <p:txBody>
            <a:bodyPr>
              <a:spAutoFit/>
            </a:bodyPr>
            <a:lstStyle/>
            <a:p>
              <a:r>
                <a:rPr lang="en-GB" sz="6000" b="1">
                  <a:solidFill>
                    <a:srgbClr val="00628E"/>
                  </a:solidFill>
                </a:rPr>
                <a:t>4</a:t>
              </a:r>
            </a:p>
          </p:txBody>
        </p:sp>
      </p:grpSp>
      <p:sp>
        <p:nvSpPr>
          <p:cNvPr id="5138" name="TextBox 77"/>
          <p:cNvSpPr txBox="1">
            <a:spLocks noChangeArrowheads="1"/>
          </p:cNvSpPr>
          <p:nvPr/>
        </p:nvSpPr>
        <p:spPr bwMode="auto">
          <a:xfrm>
            <a:off x="6372225" y="2852738"/>
            <a:ext cx="503238" cy="1016000"/>
          </a:xfrm>
          <a:prstGeom prst="rect">
            <a:avLst/>
          </a:prstGeom>
          <a:noFill/>
          <a:ln w="9525">
            <a:noFill/>
            <a:miter lim="800000"/>
            <a:headEnd/>
            <a:tailEnd/>
          </a:ln>
        </p:spPr>
        <p:txBody>
          <a:bodyPr>
            <a:spAutoFit/>
          </a:bodyPr>
          <a:lstStyle/>
          <a:p>
            <a:r>
              <a:rPr lang="en-GB" sz="6000" b="1">
                <a:solidFill>
                  <a:srgbClr val="00628E"/>
                </a:solidFill>
              </a:rPr>
              <a:t>-</a:t>
            </a:r>
          </a:p>
        </p:txBody>
      </p:sp>
      <p:sp>
        <p:nvSpPr>
          <p:cNvPr id="5139" name="Rectangle 78"/>
          <p:cNvSpPr>
            <a:spLocks noChangeArrowheads="1"/>
          </p:cNvSpPr>
          <p:nvPr/>
        </p:nvSpPr>
        <p:spPr bwMode="auto">
          <a:xfrm>
            <a:off x="579438" y="3213100"/>
            <a:ext cx="2430462" cy="2376488"/>
          </a:xfrm>
          <a:prstGeom prst="rect">
            <a:avLst/>
          </a:prstGeom>
          <a:solidFill>
            <a:srgbClr val="C8E2E8"/>
          </a:solidFill>
          <a:ln w="19050" algn="ctr">
            <a:solidFill>
              <a:srgbClr val="00628E"/>
            </a:solidFill>
            <a:round/>
            <a:headEnd/>
            <a:tailEnd/>
          </a:ln>
        </p:spPr>
        <p:txBody>
          <a:bodyPr/>
          <a:lstStyle/>
          <a:p>
            <a:pPr marL="742950" indent="-285750">
              <a:spcBef>
                <a:spcPct val="20000"/>
              </a:spcBef>
              <a:buClr>
                <a:srgbClr val="00628C"/>
              </a:buClr>
              <a:buFont typeface="Arial" charset="0"/>
              <a:buChar char="●"/>
            </a:pPr>
            <a:endParaRPr lang="en-US"/>
          </a:p>
        </p:txBody>
      </p:sp>
      <p:grpSp>
        <p:nvGrpSpPr>
          <p:cNvPr id="14" name="Group 84"/>
          <p:cNvGrpSpPr>
            <a:grpSpLocks/>
          </p:cNvGrpSpPr>
          <p:nvPr/>
        </p:nvGrpSpPr>
        <p:grpSpPr bwMode="auto">
          <a:xfrm>
            <a:off x="6732588" y="3940175"/>
            <a:ext cx="1295400" cy="720725"/>
            <a:chOff x="6732240" y="3933056"/>
            <a:chExt cx="1296144" cy="720080"/>
          </a:xfrm>
        </p:grpSpPr>
        <p:cxnSp>
          <p:nvCxnSpPr>
            <p:cNvPr id="5180" name="Straight Connector 75"/>
            <p:cNvCxnSpPr>
              <a:cxnSpLocks noChangeShapeType="1"/>
            </p:cNvCxnSpPr>
            <p:nvPr/>
          </p:nvCxnSpPr>
          <p:spPr bwMode="auto">
            <a:xfrm>
              <a:off x="6732240" y="3933056"/>
              <a:ext cx="1296144" cy="0"/>
            </a:xfrm>
            <a:prstGeom prst="line">
              <a:avLst/>
            </a:prstGeom>
            <a:noFill/>
            <a:ln w="38100" algn="ctr">
              <a:solidFill>
                <a:srgbClr val="00628E"/>
              </a:solidFill>
              <a:round/>
              <a:headEnd/>
              <a:tailEnd/>
            </a:ln>
          </p:spPr>
        </p:cxnSp>
        <p:cxnSp>
          <p:nvCxnSpPr>
            <p:cNvPr id="5181" name="Straight Connector 81"/>
            <p:cNvCxnSpPr>
              <a:cxnSpLocks noChangeShapeType="1"/>
            </p:cNvCxnSpPr>
            <p:nvPr/>
          </p:nvCxnSpPr>
          <p:spPr bwMode="auto">
            <a:xfrm>
              <a:off x="6732240" y="4653136"/>
              <a:ext cx="1296144" cy="0"/>
            </a:xfrm>
            <a:prstGeom prst="line">
              <a:avLst/>
            </a:prstGeom>
            <a:noFill/>
            <a:ln w="38100" algn="ctr">
              <a:solidFill>
                <a:srgbClr val="00628E"/>
              </a:solidFill>
              <a:round/>
              <a:headEnd/>
              <a:tailEnd/>
            </a:ln>
          </p:spPr>
        </p:cxnSp>
      </p:grpSp>
      <p:grpSp>
        <p:nvGrpSpPr>
          <p:cNvPr id="15" name="Group 86"/>
          <p:cNvGrpSpPr>
            <a:grpSpLocks/>
          </p:cNvGrpSpPr>
          <p:nvPr/>
        </p:nvGrpSpPr>
        <p:grpSpPr bwMode="auto">
          <a:xfrm>
            <a:off x="3924300" y="1412875"/>
            <a:ext cx="431800" cy="431800"/>
            <a:chOff x="1691680" y="2348880"/>
            <a:chExt cx="432048" cy="432048"/>
          </a:xfrm>
        </p:grpSpPr>
        <p:sp>
          <p:nvSpPr>
            <p:cNvPr id="5178" name="Oval 87"/>
            <p:cNvSpPr>
              <a:spLocks noChangeArrowheads="1"/>
            </p:cNvSpPr>
            <p:nvPr/>
          </p:nvSpPr>
          <p:spPr bwMode="auto">
            <a:xfrm>
              <a:off x="1691680" y="2348880"/>
              <a:ext cx="432048" cy="432048"/>
            </a:xfrm>
            <a:prstGeom prst="ellipse">
              <a:avLst/>
            </a:prstGeom>
            <a:solidFill>
              <a:srgbClr val="FF0000"/>
            </a:solidFill>
            <a:ln w="19050" algn="ctr">
              <a:solidFill>
                <a:srgbClr val="002060"/>
              </a:solidFill>
              <a:round/>
              <a:headEnd/>
              <a:tailEnd/>
            </a:ln>
          </p:spPr>
          <p:txBody>
            <a:bodyPr/>
            <a:lstStyle/>
            <a:p>
              <a:pPr marL="742950" indent="-285750">
                <a:spcBef>
                  <a:spcPct val="20000"/>
                </a:spcBef>
                <a:buClr>
                  <a:srgbClr val="00628C"/>
                </a:buClr>
                <a:buFont typeface="Arial" charset="0"/>
                <a:buChar char="●"/>
              </a:pPr>
              <a:endParaRPr lang="en-US"/>
            </a:p>
          </p:txBody>
        </p:sp>
        <p:sp>
          <p:nvSpPr>
            <p:cNvPr id="5179" name="TextBox 88"/>
            <p:cNvSpPr txBox="1">
              <a:spLocks noChangeArrowheads="1"/>
            </p:cNvSpPr>
            <p:nvPr/>
          </p:nvSpPr>
          <p:spPr bwMode="auto">
            <a:xfrm>
              <a:off x="1691680" y="2420888"/>
              <a:ext cx="432048" cy="338554"/>
            </a:xfrm>
            <a:prstGeom prst="rect">
              <a:avLst/>
            </a:prstGeom>
            <a:noFill/>
            <a:ln w="9525">
              <a:noFill/>
              <a:miter lim="800000"/>
              <a:headEnd/>
              <a:tailEnd/>
            </a:ln>
          </p:spPr>
          <p:txBody>
            <a:bodyPr>
              <a:spAutoFit/>
            </a:bodyPr>
            <a:lstStyle/>
            <a:p>
              <a:r>
                <a:rPr lang="en-GB" sz="1600"/>
                <a:t>10</a:t>
              </a:r>
            </a:p>
          </p:txBody>
        </p:sp>
      </p:grpSp>
      <p:sp>
        <p:nvSpPr>
          <p:cNvPr id="94" name="TextBox 93"/>
          <p:cNvSpPr txBox="1">
            <a:spLocks noChangeArrowheads="1"/>
          </p:cNvSpPr>
          <p:nvPr/>
        </p:nvSpPr>
        <p:spPr bwMode="auto">
          <a:xfrm>
            <a:off x="7380288" y="2276475"/>
            <a:ext cx="360362" cy="369888"/>
          </a:xfrm>
          <a:prstGeom prst="rect">
            <a:avLst/>
          </a:prstGeom>
          <a:noFill/>
          <a:ln w="9525">
            <a:noFill/>
            <a:miter lim="800000"/>
            <a:headEnd/>
            <a:tailEnd/>
          </a:ln>
        </p:spPr>
        <p:txBody>
          <a:bodyPr>
            <a:spAutoFit/>
          </a:bodyPr>
          <a:lstStyle/>
          <a:p>
            <a:r>
              <a:rPr lang="en-GB" sz="1800" b="1">
                <a:solidFill>
                  <a:srgbClr val="00628E"/>
                </a:solidFill>
              </a:rPr>
              <a:t>1</a:t>
            </a:r>
          </a:p>
        </p:txBody>
      </p:sp>
      <p:cxnSp>
        <p:nvCxnSpPr>
          <p:cNvPr id="97" name="Straight Connector 96"/>
          <p:cNvCxnSpPr>
            <a:cxnSpLocks noChangeShapeType="1"/>
          </p:cNvCxnSpPr>
          <p:nvPr/>
        </p:nvCxnSpPr>
        <p:spPr bwMode="auto">
          <a:xfrm>
            <a:off x="6804025" y="2349500"/>
            <a:ext cx="647700" cy="647700"/>
          </a:xfrm>
          <a:prstGeom prst="line">
            <a:avLst/>
          </a:prstGeom>
          <a:noFill/>
          <a:ln w="38100" algn="ctr">
            <a:solidFill>
              <a:srgbClr val="00628E"/>
            </a:solidFill>
            <a:round/>
            <a:headEnd/>
            <a:tailEnd/>
          </a:ln>
        </p:spPr>
      </p:cxnSp>
      <p:sp>
        <p:nvSpPr>
          <p:cNvPr id="100" name="TextBox 99"/>
          <p:cNvSpPr txBox="1">
            <a:spLocks noChangeArrowheads="1"/>
          </p:cNvSpPr>
          <p:nvPr/>
        </p:nvSpPr>
        <p:spPr bwMode="auto">
          <a:xfrm>
            <a:off x="6875463" y="2124075"/>
            <a:ext cx="360362" cy="368300"/>
          </a:xfrm>
          <a:prstGeom prst="rect">
            <a:avLst/>
          </a:prstGeom>
          <a:noFill/>
          <a:ln w="9525">
            <a:noFill/>
            <a:miter lim="800000"/>
            <a:headEnd/>
            <a:tailEnd/>
          </a:ln>
        </p:spPr>
        <p:txBody>
          <a:bodyPr>
            <a:spAutoFit/>
          </a:bodyPr>
          <a:lstStyle/>
          <a:p>
            <a:r>
              <a:rPr lang="en-GB" sz="1800" b="1">
                <a:solidFill>
                  <a:srgbClr val="00628E"/>
                </a:solidFill>
              </a:rPr>
              <a:t>6</a:t>
            </a:r>
          </a:p>
        </p:txBody>
      </p:sp>
      <p:sp>
        <p:nvSpPr>
          <p:cNvPr id="85" name="Rectangle 78"/>
          <p:cNvSpPr>
            <a:spLocks noChangeArrowheads="1"/>
          </p:cNvSpPr>
          <p:nvPr/>
        </p:nvSpPr>
        <p:spPr bwMode="auto">
          <a:xfrm>
            <a:off x="2339975" y="2565400"/>
            <a:ext cx="600075" cy="566738"/>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sp>
        <p:nvSpPr>
          <p:cNvPr id="86" name="Rectangle 78"/>
          <p:cNvSpPr>
            <a:spLocks noChangeArrowheads="1"/>
          </p:cNvSpPr>
          <p:nvPr/>
        </p:nvSpPr>
        <p:spPr bwMode="auto">
          <a:xfrm>
            <a:off x="3851275" y="1341438"/>
            <a:ext cx="528638" cy="515937"/>
          </a:xfrm>
          <a:prstGeom prst="rect">
            <a:avLst/>
          </a:prstGeom>
          <a:solidFill>
            <a:srgbClr val="C8E2E8"/>
          </a:solidFill>
          <a:ln w="19050" algn="ctr">
            <a:noFill/>
            <a:round/>
            <a:headEnd/>
            <a:tailEnd/>
          </a:ln>
        </p:spPr>
        <p:txBody>
          <a:bodyPr/>
          <a:lstStyle/>
          <a:p>
            <a:pPr marL="742950" indent="-285750">
              <a:spcBef>
                <a:spcPct val="20000"/>
              </a:spcBef>
              <a:buClr>
                <a:srgbClr val="00628C"/>
              </a:buClr>
              <a:buFont typeface="Arial" charset="0"/>
              <a:buChar char="●"/>
            </a:pPr>
            <a:endParaRPr lang="en-US"/>
          </a:p>
        </p:txBody>
      </p:sp>
      <p:grpSp>
        <p:nvGrpSpPr>
          <p:cNvPr id="16" name="Group 83"/>
          <p:cNvGrpSpPr>
            <a:grpSpLocks/>
          </p:cNvGrpSpPr>
          <p:nvPr/>
        </p:nvGrpSpPr>
        <p:grpSpPr bwMode="auto">
          <a:xfrm>
            <a:off x="3203575" y="981075"/>
            <a:ext cx="1655763" cy="1008063"/>
            <a:chOff x="3203575" y="981075"/>
            <a:chExt cx="1655763" cy="1008063"/>
          </a:xfrm>
        </p:grpSpPr>
        <p:grpSp>
          <p:nvGrpSpPr>
            <p:cNvPr id="18" name="Group 29"/>
            <p:cNvGrpSpPr>
              <a:grpSpLocks/>
            </p:cNvGrpSpPr>
            <p:nvPr/>
          </p:nvGrpSpPr>
          <p:grpSpPr bwMode="auto">
            <a:xfrm>
              <a:off x="3419475" y="1557338"/>
              <a:ext cx="431800" cy="431800"/>
              <a:chOff x="3419872" y="1556792"/>
              <a:chExt cx="432048" cy="432048"/>
            </a:xfrm>
          </p:grpSpPr>
          <p:sp>
            <p:nvSpPr>
              <p:cNvPr id="31" name="Oval 30"/>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75" name="TextBox 31"/>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2" name="Group 41"/>
            <p:cNvGrpSpPr>
              <a:grpSpLocks/>
            </p:cNvGrpSpPr>
            <p:nvPr/>
          </p:nvGrpSpPr>
          <p:grpSpPr bwMode="auto">
            <a:xfrm>
              <a:off x="4427538" y="981075"/>
              <a:ext cx="431800" cy="431800"/>
              <a:chOff x="3419872" y="1556792"/>
              <a:chExt cx="432048" cy="432048"/>
            </a:xfrm>
          </p:grpSpPr>
          <p:sp>
            <p:nvSpPr>
              <p:cNvPr id="43" name="Oval 42"/>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7" name="TextBox 43"/>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3" name="Group 44"/>
            <p:cNvGrpSpPr>
              <a:grpSpLocks/>
            </p:cNvGrpSpPr>
            <p:nvPr/>
          </p:nvGrpSpPr>
          <p:grpSpPr bwMode="auto">
            <a:xfrm>
              <a:off x="3203575" y="981075"/>
              <a:ext cx="431800" cy="431800"/>
              <a:chOff x="3419872" y="1556792"/>
              <a:chExt cx="432048" cy="432048"/>
            </a:xfrm>
          </p:grpSpPr>
          <p:sp>
            <p:nvSpPr>
              <p:cNvPr id="46" name="Oval 45"/>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5" name="TextBox 46"/>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4" name="Group 47"/>
            <p:cNvGrpSpPr>
              <a:grpSpLocks/>
            </p:cNvGrpSpPr>
            <p:nvPr/>
          </p:nvGrpSpPr>
          <p:grpSpPr bwMode="auto">
            <a:xfrm>
              <a:off x="3851275" y="1052513"/>
              <a:ext cx="433388" cy="431800"/>
              <a:chOff x="3419872" y="1556792"/>
              <a:chExt cx="432048" cy="432048"/>
            </a:xfrm>
          </p:grpSpPr>
          <p:sp>
            <p:nvSpPr>
              <p:cNvPr id="49" name="Oval 48"/>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3" name="TextBox 49"/>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nvGrpSpPr>
            <p:cNvPr id="25" name="Group 50"/>
            <p:cNvGrpSpPr>
              <a:grpSpLocks/>
            </p:cNvGrpSpPr>
            <p:nvPr/>
          </p:nvGrpSpPr>
          <p:grpSpPr bwMode="auto">
            <a:xfrm>
              <a:off x="3995738" y="1557338"/>
              <a:ext cx="431800" cy="431800"/>
              <a:chOff x="3419872" y="1556792"/>
              <a:chExt cx="432048" cy="432048"/>
            </a:xfrm>
          </p:grpSpPr>
          <p:sp>
            <p:nvSpPr>
              <p:cNvPr id="52" name="Oval 51"/>
              <p:cNvSpPr/>
              <p:nvPr/>
            </p:nvSpPr>
            <p:spPr bwMode="auto">
              <a:xfrm>
                <a:off x="3419872" y="1556792"/>
                <a:ext cx="432048" cy="432048"/>
              </a:xfrm>
              <a:prstGeom prst="ellipse">
                <a:avLst/>
              </a:prstGeom>
              <a:solidFill>
                <a:schemeClr val="accent3"/>
              </a:solidFill>
              <a:ln w="19050" cap="flat" cmpd="sng" algn="ctr">
                <a:solidFill>
                  <a:srgbClr val="002060"/>
                </a:solidFill>
                <a:prstDash val="solid"/>
                <a:round/>
                <a:headEnd type="none" w="med" len="med"/>
                <a:tailEnd type="none" w="med" len="med"/>
              </a:ln>
              <a:effectLst/>
            </p:spPr>
            <p:txBody>
              <a:bodyPr/>
              <a:lstStyle/>
              <a:p>
                <a:pPr marL="742950" indent="-285750">
                  <a:spcBef>
                    <a:spcPct val="20000"/>
                  </a:spcBef>
                  <a:buClr>
                    <a:srgbClr val="00628C"/>
                  </a:buClr>
                  <a:buFont typeface="Arial" charset="0"/>
                  <a:buChar char="●"/>
                  <a:defRPr/>
                </a:pPr>
                <a:endParaRPr lang="en-GB">
                  <a:ea typeface="MS PGothic" pitchFamily="34" charset="-128"/>
                  <a:cs typeface="Arial" pitchFamily="34" charset="0"/>
                </a:endParaRPr>
              </a:p>
            </p:txBody>
          </p:sp>
          <p:sp>
            <p:nvSpPr>
              <p:cNvPr id="5161" name="TextBox 52"/>
              <p:cNvSpPr txBox="1">
                <a:spLocks noChangeArrowheads="1"/>
              </p:cNvSpPr>
              <p:nvPr/>
            </p:nvSpPr>
            <p:spPr bwMode="auto">
              <a:xfrm>
                <a:off x="3481122" y="1628800"/>
                <a:ext cx="288032" cy="338554"/>
              </a:xfrm>
              <a:prstGeom prst="rect">
                <a:avLst/>
              </a:prstGeom>
              <a:noFill/>
              <a:ln w="9525">
                <a:noFill/>
                <a:miter lim="800000"/>
                <a:headEnd/>
                <a:tailEnd/>
              </a:ln>
            </p:spPr>
            <p:txBody>
              <a:bodyPr>
                <a:spAutoFit/>
              </a:bodyPr>
              <a:lstStyle/>
              <a:p>
                <a:r>
                  <a:rPr lang="en-GB" sz="1600"/>
                  <a:t>1</a:t>
                </a:r>
              </a:p>
            </p:txBody>
          </p:sp>
        </p:grpSp>
      </p:grpSp>
      <p:sp>
        <p:nvSpPr>
          <p:cNvPr id="83" name="TextBox 82"/>
          <p:cNvSpPr txBox="1"/>
          <p:nvPr/>
        </p:nvSpPr>
        <p:spPr>
          <a:xfrm>
            <a:off x="564201" y="287070"/>
            <a:ext cx="6408712" cy="523220"/>
          </a:xfrm>
          <a:prstGeom prst="rect">
            <a:avLst/>
          </a:prstGeom>
          <a:noFill/>
        </p:spPr>
        <p:txBody>
          <a:bodyPr wrap="square" rtlCol="0">
            <a:spAutoFit/>
          </a:bodyPr>
          <a:lstStyle/>
          <a:p>
            <a:r>
              <a:rPr lang="en-GB" sz="2800" dirty="0"/>
              <a:t>Column method – with regrouping</a:t>
            </a:r>
            <a:endParaRPr lang="en-GB" dirty="0"/>
          </a:p>
        </p:txBody>
      </p:sp>
      <p:sp>
        <p:nvSpPr>
          <p:cNvPr id="28" name="TextBox 27"/>
          <p:cNvSpPr txBox="1"/>
          <p:nvPr/>
        </p:nvSpPr>
        <p:spPr>
          <a:xfrm>
            <a:off x="6732589" y="3923812"/>
            <a:ext cx="1656556" cy="646331"/>
          </a:xfrm>
          <a:prstGeom prst="rect">
            <a:avLst/>
          </a:prstGeom>
          <a:noFill/>
        </p:spPr>
        <p:txBody>
          <a:bodyPr wrap="square" rtlCol="0">
            <a:spAutoFit/>
          </a:bodyPr>
          <a:lstStyle/>
          <a:p>
            <a:r>
              <a:rPr lang="en-GB" sz="3600" dirty="0"/>
              <a:t>  2  5</a:t>
            </a:r>
            <a:endParaRPr lang="en-GB" dirty="0"/>
          </a:p>
        </p:txBody>
      </p:sp>
      <p:sp>
        <p:nvSpPr>
          <p:cNvPr id="51" name="TextBox 50"/>
          <p:cNvSpPr txBox="1"/>
          <p:nvPr/>
        </p:nvSpPr>
        <p:spPr>
          <a:xfrm>
            <a:off x="6588398" y="6021288"/>
            <a:ext cx="2736304" cy="646331"/>
          </a:xfrm>
          <a:prstGeom prst="rect">
            <a:avLst/>
          </a:prstGeom>
          <a:noFill/>
        </p:spPr>
        <p:txBody>
          <a:bodyPr wrap="square" rtlCol="0">
            <a:spAutoFit/>
          </a:bodyPr>
          <a:lstStyle/>
          <a:p>
            <a:r>
              <a:rPr lang="en-GB" dirty="0">
                <a:solidFill>
                  <a:srgbClr val="FF0000"/>
                </a:solidFill>
              </a:rPr>
              <a:t>Let’s have a </a:t>
            </a:r>
            <a:r>
              <a:rPr lang="en-GB" dirty="0" smtClean="0">
                <a:solidFill>
                  <a:srgbClr val="FF0000"/>
                </a:solidFill>
              </a:rPr>
              <a:t>go</a:t>
            </a:r>
          </a:p>
          <a:p>
            <a:r>
              <a:rPr lang="en-GB" dirty="0" smtClean="0">
                <a:solidFill>
                  <a:srgbClr val="FF0000"/>
                </a:solidFill>
              </a:rPr>
              <a:t>63 - 28</a:t>
            </a:r>
            <a:endParaRPr lang="en-GB" dirty="0">
              <a:solidFill>
                <a:srgbClr val="FF0000"/>
              </a:solidFill>
            </a:endParaRPr>
          </a:p>
        </p:txBody>
      </p:sp>
    </p:spTree>
    <p:extLst>
      <p:ext uri="{BB962C8B-B14F-4D97-AF65-F5344CB8AC3E}">
        <p14:creationId xmlns:p14="http://schemas.microsoft.com/office/powerpoint/2010/main" val="3385895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457200" y="1719263"/>
            <a:ext cx="7859713" cy="4411662"/>
          </a:xfrm>
        </p:spPr>
        <p:txBody>
          <a:bodyPr/>
          <a:lstStyle/>
          <a:p>
            <a:pPr marL="0" indent="0" eaLnBrk="1" hangingPunct="1">
              <a:lnSpc>
                <a:spcPct val="90000"/>
              </a:lnSpc>
              <a:buFont typeface="Wingdings" pitchFamily="2" charset="2"/>
              <a:buNone/>
              <a:defRPr/>
            </a:pPr>
            <a:r>
              <a:rPr lang="en-GB" sz="2600" dirty="0"/>
              <a:t/>
            </a:r>
            <a:br>
              <a:rPr lang="en-GB" sz="2600" dirty="0"/>
            </a:br>
            <a:r>
              <a:rPr lang="en-GB" sz="2600" dirty="0"/>
              <a:t/>
            </a:r>
            <a:br>
              <a:rPr lang="en-GB" sz="2600" dirty="0"/>
            </a:br>
            <a:r>
              <a:rPr lang="en-GB" sz="2600" dirty="0"/>
              <a:t/>
            </a:r>
            <a:br>
              <a:rPr lang="en-GB" sz="2600" dirty="0"/>
            </a:br>
            <a:r>
              <a:rPr lang="en-GB" sz="2600" dirty="0"/>
              <a:t/>
            </a:r>
            <a:br>
              <a:rPr lang="en-GB" sz="2600" dirty="0"/>
            </a:br>
            <a:r>
              <a:rPr lang="en-GB" sz="2600" dirty="0"/>
              <a:t/>
            </a:r>
            <a:br>
              <a:rPr lang="en-GB" sz="2600" dirty="0"/>
            </a:br>
            <a:r>
              <a:rPr lang="en-GB" sz="2600" dirty="0"/>
              <a:t/>
            </a:r>
            <a:br>
              <a:rPr lang="en-GB" sz="2600" dirty="0"/>
            </a:br>
            <a:r>
              <a:rPr lang="en-GB" sz="2600" dirty="0"/>
              <a:t/>
            </a:r>
            <a:br>
              <a:rPr lang="en-GB" sz="2600" dirty="0"/>
            </a:br>
            <a:endParaRPr lang="en-GB" sz="2600" dirty="0"/>
          </a:p>
          <a:p>
            <a:pPr eaLnBrk="1" hangingPunct="1">
              <a:lnSpc>
                <a:spcPct val="90000"/>
              </a:lnSpc>
              <a:defRPr/>
            </a:pPr>
            <a:endParaRPr lang="en-GB" sz="2600" dirty="0"/>
          </a:p>
          <a:p>
            <a:pPr eaLnBrk="1" hangingPunct="1">
              <a:lnSpc>
                <a:spcPct val="90000"/>
              </a:lnSpc>
              <a:buFont typeface="Wingdings" pitchFamily="2" charset="2"/>
              <a:buNone/>
              <a:defRPr/>
            </a:pPr>
            <a:endParaRPr lang="en-GB" sz="2600" dirty="0"/>
          </a:p>
        </p:txBody>
      </p:sp>
      <p:pic>
        <p:nvPicPr>
          <p:cNvPr id="16388" name="Picture 4" descr="decomposition year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4700" y="2133600"/>
            <a:ext cx="8101013" cy="217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p:nvPr/>
        </p:nvCxnSpPr>
        <p:spPr>
          <a:xfrm>
            <a:off x="4356100" y="3141663"/>
            <a:ext cx="34559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itle 5"/>
          <p:cNvSpPr txBox="1">
            <a:spLocks noGrp="1"/>
          </p:cNvSpPr>
          <p:nvPr>
            <p:ph type="title"/>
          </p:nvPr>
        </p:nvSpPr>
        <p:spPr>
          <a:prstGeom prst="rect">
            <a:avLst/>
          </a:prstGeom>
          <a:noFill/>
        </p:spPr>
        <p:txBody>
          <a:bodyPr wrap="square" rtlCol="0">
            <a:spAutoFit/>
          </a:bodyPr>
          <a:lstStyle/>
          <a:p>
            <a:r>
              <a:rPr lang="en-GB" sz="2800" dirty="0"/>
              <a:t>Column method – with regrouping / exchanging (not borrowing!)</a:t>
            </a:r>
            <a:endParaRPr lang="en-GB" dirty="0"/>
          </a:p>
        </p:txBody>
      </p:sp>
      <p:sp>
        <p:nvSpPr>
          <p:cNvPr id="7" name="TextBox 6"/>
          <p:cNvSpPr txBox="1"/>
          <p:nvPr/>
        </p:nvSpPr>
        <p:spPr>
          <a:xfrm>
            <a:off x="6443936" y="5946259"/>
            <a:ext cx="2736304" cy="646331"/>
          </a:xfrm>
          <a:prstGeom prst="rect">
            <a:avLst/>
          </a:prstGeom>
          <a:noFill/>
        </p:spPr>
        <p:txBody>
          <a:bodyPr wrap="square" rtlCol="0">
            <a:spAutoFit/>
          </a:bodyPr>
          <a:lstStyle/>
          <a:p>
            <a:r>
              <a:rPr lang="en-GB" dirty="0">
                <a:solidFill>
                  <a:srgbClr val="FF0000"/>
                </a:solidFill>
              </a:rPr>
              <a:t>Let’s have a </a:t>
            </a:r>
            <a:r>
              <a:rPr lang="en-GB" dirty="0" smtClean="0">
                <a:solidFill>
                  <a:srgbClr val="FF0000"/>
                </a:solidFill>
              </a:rPr>
              <a:t>go</a:t>
            </a:r>
          </a:p>
          <a:p>
            <a:r>
              <a:rPr lang="en-GB" dirty="0" smtClean="0">
                <a:solidFill>
                  <a:srgbClr val="FF0000"/>
                </a:solidFill>
              </a:rPr>
              <a:t>803 - 527</a:t>
            </a:r>
            <a:endParaRPr lang="en-GB" dirty="0">
              <a:solidFill>
                <a:srgbClr val="FF0000"/>
              </a:solidFill>
            </a:endParaRPr>
          </a:p>
        </p:txBody>
      </p:sp>
      <p:pic>
        <p:nvPicPr>
          <p:cNvPr id="2" name="Picture 1"/>
          <p:cNvPicPr>
            <a:picLocks noChangeAspect="1"/>
          </p:cNvPicPr>
          <p:nvPr/>
        </p:nvPicPr>
        <p:blipFill>
          <a:blip r:embed="rId4"/>
          <a:stretch>
            <a:fillRect/>
          </a:stretch>
        </p:blipFill>
        <p:spPr>
          <a:xfrm>
            <a:off x="0" y="4813336"/>
            <a:ext cx="5504762" cy="2028571"/>
          </a:xfrm>
          <a:prstGeom prst="rect">
            <a:avLst/>
          </a:prstGeom>
        </p:spPr>
      </p:pic>
    </p:spTree>
    <p:extLst>
      <p:ext uri="{BB962C8B-B14F-4D97-AF65-F5344CB8AC3E}">
        <p14:creationId xmlns:p14="http://schemas.microsoft.com/office/powerpoint/2010/main" val="3044891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87350"/>
            <a:ext cx="7543800" cy="1295400"/>
          </a:xfrm>
        </p:spPr>
        <p:txBody>
          <a:bodyPr/>
          <a:lstStyle/>
          <a:p>
            <a:pPr eaLnBrk="1" hangingPunct="1"/>
            <a:r>
              <a:rPr lang="en-GB" altLang="en-US" dirty="0">
                <a:solidFill>
                  <a:srgbClr val="FF0000"/>
                </a:solidFill>
              </a:rPr>
              <a:t>Expectations - Year 3 &amp; 4</a:t>
            </a:r>
          </a:p>
        </p:txBody>
      </p:sp>
      <p:sp>
        <p:nvSpPr>
          <p:cNvPr id="7171" name="Rectangle 3"/>
          <p:cNvSpPr>
            <a:spLocks noGrp="1" noChangeArrowheads="1"/>
          </p:cNvSpPr>
          <p:nvPr>
            <p:ph type="body" sz="half" idx="1"/>
          </p:nvPr>
        </p:nvSpPr>
        <p:spPr>
          <a:xfrm>
            <a:off x="539750" y="1700808"/>
            <a:ext cx="6769100" cy="2880717"/>
          </a:xfrm>
        </p:spPr>
        <p:txBody>
          <a:bodyPr/>
          <a:lstStyle/>
          <a:p>
            <a:pPr eaLnBrk="1" hangingPunct="1"/>
            <a:r>
              <a:rPr lang="en-GB" altLang="en-US" sz="2200" dirty="0"/>
              <a:t>Column method – up to 4 digits</a:t>
            </a:r>
          </a:p>
        </p:txBody>
      </p:sp>
      <p:pic>
        <p:nvPicPr>
          <p:cNvPr id="10242" name="Picture 2" descr="http://ift.tt/1O0AOnk"/>
          <p:cNvPicPr>
            <a:picLocks noChangeAspect="1" noChangeArrowheads="1"/>
          </p:cNvPicPr>
          <p:nvPr/>
        </p:nvPicPr>
        <p:blipFill rotWithShape="1">
          <a:blip r:embed="rId3">
            <a:extLst>
              <a:ext uri="{28A0092B-C50C-407E-A947-70E740481C1C}">
                <a14:useLocalDpi xmlns:a14="http://schemas.microsoft.com/office/drawing/2010/main" val="0"/>
              </a:ext>
            </a:extLst>
          </a:blip>
          <a:srcRect l="20163" r="17288" b="11655"/>
          <a:stretch/>
        </p:blipFill>
        <p:spPr bwMode="auto">
          <a:xfrm>
            <a:off x="2535633" y="2348880"/>
            <a:ext cx="3991708" cy="423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42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87350"/>
            <a:ext cx="7543800" cy="1295400"/>
          </a:xfrm>
        </p:spPr>
        <p:txBody>
          <a:bodyPr/>
          <a:lstStyle/>
          <a:p>
            <a:pPr eaLnBrk="1" hangingPunct="1"/>
            <a:r>
              <a:rPr lang="en-GB" altLang="en-US" dirty="0">
                <a:solidFill>
                  <a:srgbClr val="FF0000"/>
                </a:solidFill>
              </a:rPr>
              <a:t>Expectations - Year 5 &amp; 6</a:t>
            </a:r>
          </a:p>
        </p:txBody>
      </p:sp>
      <p:sp>
        <p:nvSpPr>
          <p:cNvPr id="7171" name="Rectangle 3"/>
          <p:cNvSpPr>
            <a:spLocks noGrp="1" noChangeArrowheads="1"/>
          </p:cNvSpPr>
          <p:nvPr>
            <p:ph type="body" sz="half" idx="1"/>
          </p:nvPr>
        </p:nvSpPr>
        <p:spPr>
          <a:xfrm>
            <a:off x="539750" y="1700808"/>
            <a:ext cx="6769100" cy="2880717"/>
          </a:xfrm>
        </p:spPr>
        <p:txBody>
          <a:bodyPr/>
          <a:lstStyle/>
          <a:p>
            <a:pPr eaLnBrk="1" hangingPunct="1"/>
            <a:r>
              <a:rPr lang="en-GB" altLang="en-US" sz="2200" dirty="0"/>
              <a:t>Column method – up to 3 decimal places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36912"/>
            <a:ext cx="4601984" cy="2670398"/>
          </a:xfrm>
          <a:prstGeom prst="rect">
            <a:avLst/>
          </a:prstGeom>
          <a:noFill/>
          <a:ln>
            <a:noFill/>
          </a:ln>
        </p:spPr>
      </p:pic>
    </p:spTree>
    <p:extLst>
      <p:ext uri="{BB962C8B-B14F-4D97-AF65-F5344CB8AC3E}">
        <p14:creationId xmlns:p14="http://schemas.microsoft.com/office/powerpoint/2010/main" val="352520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273"/>
            <a:ext cx="72703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98383"/>
            <a:ext cx="3623122" cy="453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51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7273"/>
            <a:ext cx="72703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888"/>
          <a:stretch/>
        </p:blipFill>
        <p:spPr bwMode="auto">
          <a:xfrm>
            <a:off x="441584" y="2313541"/>
            <a:ext cx="7584317" cy="334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0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122" name="Oval 2"/>
          <p:cNvSpPr>
            <a:spLocks noChangeArrowheads="1"/>
          </p:cNvSpPr>
          <p:nvPr/>
        </p:nvSpPr>
        <p:spPr bwMode="auto">
          <a:xfrm>
            <a:off x="1219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3" name="Oval 3"/>
          <p:cNvSpPr>
            <a:spLocks noChangeArrowheads="1"/>
          </p:cNvSpPr>
          <p:nvPr/>
        </p:nvSpPr>
        <p:spPr bwMode="auto">
          <a:xfrm>
            <a:off x="2743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4" name="Oval 4"/>
          <p:cNvSpPr>
            <a:spLocks noChangeArrowheads="1"/>
          </p:cNvSpPr>
          <p:nvPr/>
        </p:nvSpPr>
        <p:spPr bwMode="auto">
          <a:xfrm>
            <a:off x="2362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5" name="Oval 5"/>
          <p:cNvSpPr>
            <a:spLocks noChangeArrowheads="1"/>
          </p:cNvSpPr>
          <p:nvPr/>
        </p:nvSpPr>
        <p:spPr bwMode="auto">
          <a:xfrm>
            <a:off x="1981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6" name="Oval 6"/>
          <p:cNvSpPr>
            <a:spLocks noChangeArrowheads="1"/>
          </p:cNvSpPr>
          <p:nvPr/>
        </p:nvSpPr>
        <p:spPr bwMode="auto">
          <a:xfrm>
            <a:off x="1600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7" name="Oval 7"/>
          <p:cNvSpPr>
            <a:spLocks noChangeArrowheads="1"/>
          </p:cNvSpPr>
          <p:nvPr/>
        </p:nvSpPr>
        <p:spPr bwMode="auto">
          <a:xfrm>
            <a:off x="3124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8" name="Oval 8"/>
          <p:cNvSpPr>
            <a:spLocks noChangeArrowheads="1"/>
          </p:cNvSpPr>
          <p:nvPr/>
        </p:nvSpPr>
        <p:spPr bwMode="auto">
          <a:xfrm>
            <a:off x="4648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29" name="Oval 9"/>
          <p:cNvSpPr>
            <a:spLocks noChangeArrowheads="1"/>
          </p:cNvSpPr>
          <p:nvPr/>
        </p:nvSpPr>
        <p:spPr bwMode="auto">
          <a:xfrm>
            <a:off x="4267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0" name="Oval 10"/>
          <p:cNvSpPr>
            <a:spLocks noChangeArrowheads="1"/>
          </p:cNvSpPr>
          <p:nvPr/>
        </p:nvSpPr>
        <p:spPr bwMode="auto">
          <a:xfrm>
            <a:off x="3505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1" name="Oval 11"/>
          <p:cNvSpPr>
            <a:spLocks noChangeArrowheads="1"/>
          </p:cNvSpPr>
          <p:nvPr/>
        </p:nvSpPr>
        <p:spPr bwMode="auto">
          <a:xfrm>
            <a:off x="5029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2" name="Oval 12"/>
          <p:cNvSpPr>
            <a:spLocks noChangeArrowheads="1"/>
          </p:cNvSpPr>
          <p:nvPr/>
        </p:nvSpPr>
        <p:spPr bwMode="auto">
          <a:xfrm>
            <a:off x="6553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3" name="Oval 13"/>
          <p:cNvSpPr>
            <a:spLocks noChangeArrowheads="1"/>
          </p:cNvSpPr>
          <p:nvPr/>
        </p:nvSpPr>
        <p:spPr bwMode="auto">
          <a:xfrm>
            <a:off x="6172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4" name="Oval 14"/>
          <p:cNvSpPr>
            <a:spLocks noChangeArrowheads="1"/>
          </p:cNvSpPr>
          <p:nvPr/>
        </p:nvSpPr>
        <p:spPr bwMode="auto">
          <a:xfrm>
            <a:off x="5791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5" name="Oval 15"/>
          <p:cNvSpPr>
            <a:spLocks noChangeArrowheads="1"/>
          </p:cNvSpPr>
          <p:nvPr/>
        </p:nvSpPr>
        <p:spPr bwMode="auto">
          <a:xfrm>
            <a:off x="5410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6" name="Oval 16"/>
          <p:cNvSpPr>
            <a:spLocks noChangeArrowheads="1"/>
          </p:cNvSpPr>
          <p:nvPr/>
        </p:nvSpPr>
        <p:spPr bwMode="auto">
          <a:xfrm>
            <a:off x="6934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7" name="Oval 17"/>
          <p:cNvSpPr>
            <a:spLocks noChangeArrowheads="1"/>
          </p:cNvSpPr>
          <p:nvPr/>
        </p:nvSpPr>
        <p:spPr bwMode="auto">
          <a:xfrm>
            <a:off x="8458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8" name="Oval 18"/>
          <p:cNvSpPr>
            <a:spLocks noChangeArrowheads="1"/>
          </p:cNvSpPr>
          <p:nvPr/>
        </p:nvSpPr>
        <p:spPr bwMode="auto">
          <a:xfrm>
            <a:off x="8077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39" name="Oval 19"/>
          <p:cNvSpPr>
            <a:spLocks noChangeArrowheads="1"/>
          </p:cNvSpPr>
          <p:nvPr/>
        </p:nvSpPr>
        <p:spPr bwMode="auto">
          <a:xfrm>
            <a:off x="7696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40" name="Oval 20"/>
          <p:cNvSpPr>
            <a:spLocks noChangeArrowheads="1"/>
          </p:cNvSpPr>
          <p:nvPr/>
        </p:nvSpPr>
        <p:spPr bwMode="auto">
          <a:xfrm>
            <a:off x="7315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5141" name="Text Box 21"/>
          <p:cNvSpPr txBox="1">
            <a:spLocks noChangeArrowheads="1"/>
          </p:cNvSpPr>
          <p:nvPr/>
        </p:nvSpPr>
        <p:spPr bwMode="auto">
          <a:xfrm>
            <a:off x="152400" y="1524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00"/>
                </a:solidFill>
                <a:latin typeface="Comic Sans MS" pitchFamily="66" charset="0"/>
              </a:rPr>
              <a:t>Progression in addition: counting on</a:t>
            </a:r>
          </a:p>
        </p:txBody>
      </p:sp>
      <p:sp>
        <p:nvSpPr>
          <p:cNvPr id="5142" name="Text Box 22"/>
          <p:cNvSpPr txBox="1">
            <a:spLocks noChangeArrowheads="1"/>
          </p:cNvSpPr>
          <p:nvPr/>
        </p:nvSpPr>
        <p:spPr bwMode="auto">
          <a:xfrm>
            <a:off x="1219200" y="12954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dirty="0">
                <a:solidFill>
                  <a:srgbClr val="FFFFFF"/>
                </a:solidFill>
                <a:latin typeface="Comic Sans MS" pitchFamily="66" charset="0"/>
              </a:rPr>
              <a:t>6 + 7</a:t>
            </a:r>
            <a:r>
              <a:rPr lang="en-GB" altLang="en-US" sz="3200" dirty="0">
                <a:solidFill>
                  <a:srgbClr val="FFFFFF"/>
                </a:solidFill>
                <a:latin typeface="Comic Sans MS" pitchFamily="66" charset="0"/>
                <a:sym typeface="Symbol" pitchFamily="18" charset="2"/>
              </a:rPr>
              <a:t>  =</a:t>
            </a:r>
            <a:endParaRPr lang="en-GB" altLang="en-US" sz="3200" dirty="0">
              <a:solidFill>
                <a:srgbClr val="FFFFFF"/>
              </a:solidFill>
              <a:latin typeface="Comic Sans MS" pitchFamily="66" charset="0"/>
            </a:endParaRPr>
          </a:p>
        </p:txBody>
      </p:sp>
      <p:sp>
        <p:nvSpPr>
          <p:cNvPr id="25623" name="Line 23"/>
          <p:cNvSpPr>
            <a:spLocks noChangeShapeType="1"/>
          </p:cNvSpPr>
          <p:nvPr/>
        </p:nvSpPr>
        <p:spPr bwMode="auto">
          <a:xfrm>
            <a:off x="3886200" y="2819400"/>
            <a:ext cx="0" cy="457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5624" name="Text Box 24"/>
          <p:cNvSpPr txBox="1">
            <a:spLocks noChangeArrowheads="1"/>
          </p:cNvSpPr>
          <p:nvPr/>
        </p:nvSpPr>
        <p:spPr bwMode="auto">
          <a:xfrm>
            <a:off x="3657600" y="3276600"/>
            <a:ext cx="457200" cy="547688"/>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FF"/>
                </a:solidFill>
                <a:latin typeface="Comic Sans MS" pitchFamily="66" charset="0"/>
              </a:rPr>
              <a:t>7</a:t>
            </a:r>
          </a:p>
        </p:txBody>
      </p:sp>
      <p:sp>
        <p:nvSpPr>
          <p:cNvPr id="25625" name="Oval 25"/>
          <p:cNvSpPr>
            <a:spLocks noChangeArrowheads="1"/>
          </p:cNvSpPr>
          <p:nvPr/>
        </p:nvSpPr>
        <p:spPr bwMode="auto">
          <a:xfrm>
            <a:off x="4267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sz="2400">
                <a:solidFill>
                  <a:srgbClr val="000000"/>
                </a:solidFill>
                <a:latin typeface="Comic Sans MS" pitchFamily="66" charset="0"/>
              </a:rPr>
              <a:t>9</a:t>
            </a:r>
          </a:p>
        </p:txBody>
      </p:sp>
      <p:sp>
        <p:nvSpPr>
          <p:cNvPr id="25626" name="Oval 26"/>
          <p:cNvSpPr>
            <a:spLocks noChangeArrowheads="1"/>
          </p:cNvSpPr>
          <p:nvPr/>
        </p:nvSpPr>
        <p:spPr bwMode="auto">
          <a:xfrm>
            <a:off x="4648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sz="2400">
                <a:solidFill>
                  <a:srgbClr val="000000"/>
                </a:solidFill>
                <a:latin typeface="Comic Sans MS" pitchFamily="66" charset="0"/>
              </a:rPr>
              <a:t>10</a:t>
            </a:r>
          </a:p>
        </p:txBody>
      </p:sp>
      <p:sp>
        <p:nvSpPr>
          <p:cNvPr id="25627" name="Oval 27"/>
          <p:cNvSpPr>
            <a:spLocks noChangeArrowheads="1"/>
          </p:cNvSpPr>
          <p:nvPr/>
        </p:nvSpPr>
        <p:spPr bwMode="auto">
          <a:xfrm>
            <a:off x="5029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sz="2400">
                <a:solidFill>
                  <a:srgbClr val="000000"/>
                </a:solidFill>
                <a:latin typeface="Comic Sans MS" pitchFamily="66" charset="0"/>
              </a:rPr>
              <a:t>11</a:t>
            </a:r>
          </a:p>
        </p:txBody>
      </p:sp>
      <p:sp>
        <p:nvSpPr>
          <p:cNvPr id="25628" name="Oval 28"/>
          <p:cNvSpPr>
            <a:spLocks noChangeArrowheads="1"/>
          </p:cNvSpPr>
          <p:nvPr/>
        </p:nvSpPr>
        <p:spPr bwMode="auto">
          <a:xfrm>
            <a:off x="5410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sz="2400">
                <a:solidFill>
                  <a:srgbClr val="000000"/>
                </a:solidFill>
                <a:latin typeface="Comic Sans MS" pitchFamily="66" charset="0"/>
              </a:rPr>
              <a:t>12</a:t>
            </a:r>
          </a:p>
        </p:txBody>
      </p:sp>
      <p:sp>
        <p:nvSpPr>
          <p:cNvPr id="25629" name="Oval 29"/>
          <p:cNvSpPr>
            <a:spLocks noChangeArrowheads="1"/>
          </p:cNvSpPr>
          <p:nvPr/>
        </p:nvSpPr>
        <p:spPr bwMode="auto">
          <a:xfrm>
            <a:off x="5791200" y="2590800"/>
            <a:ext cx="3810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sz="2400">
                <a:solidFill>
                  <a:srgbClr val="000000"/>
                </a:solidFill>
                <a:latin typeface="Comic Sans MS" pitchFamily="66" charset="0"/>
              </a:rPr>
              <a:t>13</a:t>
            </a:r>
          </a:p>
        </p:txBody>
      </p:sp>
      <p:sp>
        <p:nvSpPr>
          <p:cNvPr id="25630" name="Line 30"/>
          <p:cNvSpPr>
            <a:spLocks noChangeShapeType="1"/>
          </p:cNvSpPr>
          <p:nvPr/>
        </p:nvSpPr>
        <p:spPr bwMode="auto">
          <a:xfrm>
            <a:off x="6172200" y="2819400"/>
            <a:ext cx="0" cy="457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5631" name="Text Box 31"/>
          <p:cNvSpPr txBox="1">
            <a:spLocks noChangeArrowheads="1"/>
          </p:cNvSpPr>
          <p:nvPr/>
        </p:nvSpPr>
        <p:spPr bwMode="auto">
          <a:xfrm>
            <a:off x="5867400" y="3276600"/>
            <a:ext cx="609600" cy="547688"/>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FFFFFF"/>
                </a:solidFill>
                <a:latin typeface="Comic Sans MS" pitchFamily="66" charset="0"/>
              </a:rPr>
              <a:t>13</a:t>
            </a:r>
          </a:p>
        </p:txBody>
      </p:sp>
      <p:sp>
        <p:nvSpPr>
          <p:cNvPr id="5152" name="Oval 32"/>
          <p:cNvSpPr>
            <a:spLocks noChangeArrowheads="1"/>
          </p:cNvSpPr>
          <p:nvPr/>
        </p:nvSpPr>
        <p:spPr bwMode="auto">
          <a:xfrm>
            <a:off x="3886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25633" name="Oval 33"/>
          <p:cNvSpPr>
            <a:spLocks noChangeArrowheads="1"/>
          </p:cNvSpPr>
          <p:nvPr/>
        </p:nvSpPr>
        <p:spPr bwMode="auto">
          <a:xfrm>
            <a:off x="3886200" y="2590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sz="2400">
                <a:solidFill>
                  <a:srgbClr val="000000"/>
                </a:solidFill>
                <a:latin typeface="Comic Sans MS" pitchFamily="66" charset="0"/>
              </a:rPr>
              <a:t>8</a:t>
            </a:r>
          </a:p>
        </p:txBody>
      </p:sp>
      <p:sp>
        <p:nvSpPr>
          <p:cNvPr id="25634" name="Text Box 34"/>
          <p:cNvSpPr txBox="1">
            <a:spLocks noChangeArrowheads="1"/>
          </p:cNvSpPr>
          <p:nvPr/>
        </p:nvSpPr>
        <p:spPr bwMode="auto">
          <a:xfrm>
            <a:off x="2971800" y="12954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13</a:t>
            </a:r>
          </a:p>
        </p:txBody>
      </p:sp>
      <p:sp>
        <p:nvSpPr>
          <p:cNvPr id="2" name="TextBox 1"/>
          <p:cNvSpPr txBox="1"/>
          <p:nvPr/>
        </p:nvSpPr>
        <p:spPr>
          <a:xfrm>
            <a:off x="467544" y="5085184"/>
            <a:ext cx="8371656" cy="646331"/>
          </a:xfrm>
          <a:prstGeom prst="rect">
            <a:avLst/>
          </a:prstGeom>
          <a:noFill/>
        </p:spPr>
        <p:txBody>
          <a:bodyPr wrap="square" rtlCol="0">
            <a:spAutoFit/>
          </a:bodyPr>
          <a:lstStyle/>
          <a:p>
            <a:r>
              <a:rPr lang="en-GB" sz="3600" dirty="0">
                <a:solidFill>
                  <a:schemeClr val="bg1"/>
                </a:solidFill>
              </a:rPr>
              <a:t>Start with larger number and count on</a:t>
            </a:r>
          </a:p>
        </p:txBody>
      </p:sp>
    </p:spTree>
    <p:extLst>
      <p:ext uri="{BB962C8B-B14F-4D97-AF65-F5344CB8AC3E}">
        <p14:creationId xmlns:p14="http://schemas.microsoft.com/office/powerpoint/2010/main" val="2535710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23"/>
                                        </p:tgtEl>
                                        <p:attrNameLst>
                                          <p:attrName>style.visibility</p:attrName>
                                        </p:attrNameLst>
                                      </p:cBhvr>
                                      <p:to>
                                        <p:strVal val="visible"/>
                                      </p:to>
                                    </p:set>
                                    <p:animEffect transition="in" filter="dissolve">
                                      <p:cBhvr>
                                        <p:cTn id="7" dur="500"/>
                                        <p:tgtEl>
                                          <p:spTgt spid="2562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24"/>
                                        </p:tgtEl>
                                        <p:attrNameLst>
                                          <p:attrName>style.visibility</p:attrName>
                                        </p:attrNameLst>
                                      </p:cBhvr>
                                      <p:to>
                                        <p:strVal val="visible"/>
                                      </p:to>
                                    </p:set>
                                    <p:animEffect transition="in" filter="dissolve">
                                      <p:cBhvr>
                                        <p:cTn id="11" dur="500"/>
                                        <p:tgtEl>
                                          <p:spTgt spid="256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5633"/>
                                        </p:tgtEl>
                                        <p:attrNameLst>
                                          <p:attrName>style.visibility</p:attrName>
                                        </p:attrNameLst>
                                      </p:cBhvr>
                                      <p:to>
                                        <p:strVal val="visible"/>
                                      </p:to>
                                    </p:set>
                                    <p:animEffect transition="in" filter="dissolve">
                                      <p:cBhvr>
                                        <p:cTn id="16" dur="500"/>
                                        <p:tgtEl>
                                          <p:spTgt spid="25633"/>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5625"/>
                                        </p:tgtEl>
                                        <p:attrNameLst>
                                          <p:attrName>style.visibility</p:attrName>
                                        </p:attrNameLst>
                                      </p:cBhvr>
                                      <p:to>
                                        <p:strVal val="visible"/>
                                      </p:to>
                                    </p:set>
                                    <p:animEffect transition="in" filter="dissolve">
                                      <p:cBhvr>
                                        <p:cTn id="20" dur="500"/>
                                        <p:tgtEl>
                                          <p:spTgt spid="25625"/>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5626"/>
                                        </p:tgtEl>
                                        <p:attrNameLst>
                                          <p:attrName>style.visibility</p:attrName>
                                        </p:attrNameLst>
                                      </p:cBhvr>
                                      <p:to>
                                        <p:strVal val="visible"/>
                                      </p:to>
                                    </p:set>
                                    <p:animEffect transition="in" filter="dissolve">
                                      <p:cBhvr>
                                        <p:cTn id="24" dur="500"/>
                                        <p:tgtEl>
                                          <p:spTgt spid="25626"/>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25627"/>
                                        </p:tgtEl>
                                        <p:attrNameLst>
                                          <p:attrName>style.visibility</p:attrName>
                                        </p:attrNameLst>
                                      </p:cBhvr>
                                      <p:to>
                                        <p:strVal val="visible"/>
                                      </p:to>
                                    </p:set>
                                    <p:animEffect transition="in" filter="dissolve">
                                      <p:cBhvr>
                                        <p:cTn id="28" dur="500"/>
                                        <p:tgtEl>
                                          <p:spTgt spid="25627"/>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5628"/>
                                        </p:tgtEl>
                                        <p:attrNameLst>
                                          <p:attrName>style.visibility</p:attrName>
                                        </p:attrNameLst>
                                      </p:cBhvr>
                                      <p:to>
                                        <p:strVal val="visible"/>
                                      </p:to>
                                    </p:set>
                                    <p:animEffect transition="in" filter="dissolve">
                                      <p:cBhvr>
                                        <p:cTn id="32" dur="500"/>
                                        <p:tgtEl>
                                          <p:spTgt spid="25628"/>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25629"/>
                                        </p:tgtEl>
                                        <p:attrNameLst>
                                          <p:attrName>style.visibility</p:attrName>
                                        </p:attrNameLst>
                                      </p:cBhvr>
                                      <p:to>
                                        <p:strVal val="visible"/>
                                      </p:to>
                                    </p:set>
                                    <p:animEffect transition="in" filter="dissolve">
                                      <p:cBhvr>
                                        <p:cTn id="36" dur="500"/>
                                        <p:tgtEl>
                                          <p:spTgt spid="256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5630"/>
                                        </p:tgtEl>
                                        <p:attrNameLst>
                                          <p:attrName>style.visibility</p:attrName>
                                        </p:attrNameLst>
                                      </p:cBhvr>
                                      <p:to>
                                        <p:strVal val="visible"/>
                                      </p:to>
                                    </p:set>
                                    <p:animEffect transition="in" filter="dissolve">
                                      <p:cBhvr>
                                        <p:cTn id="41" dur="500"/>
                                        <p:tgtEl>
                                          <p:spTgt spid="25630"/>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25631"/>
                                        </p:tgtEl>
                                        <p:attrNameLst>
                                          <p:attrName>style.visibility</p:attrName>
                                        </p:attrNameLst>
                                      </p:cBhvr>
                                      <p:to>
                                        <p:strVal val="visible"/>
                                      </p:to>
                                    </p:set>
                                    <p:animEffect transition="in" filter="dissolve">
                                      <p:cBhvr>
                                        <p:cTn id="45" dur="500"/>
                                        <p:tgtEl>
                                          <p:spTgt spid="256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5634"/>
                                        </p:tgtEl>
                                        <p:attrNameLst>
                                          <p:attrName>style.visibility</p:attrName>
                                        </p:attrNameLst>
                                      </p:cBhvr>
                                      <p:to>
                                        <p:strVal val="visible"/>
                                      </p:to>
                                    </p:set>
                                    <p:animEffect transition="in" filter="dissolve">
                                      <p:cBhvr>
                                        <p:cTn id="50" dur="500"/>
                                        <p:tgtEl>
                                          <p:spTgt spid="2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3" grpId="0" animBg="1"/>
      <p:bldP spid="25624" grpId="0" animBg="1" autoUpdateAnimBg="0"/>
      <p:bldP spid="25625" grpId="0" animBg="1" autoUpdateAnimBg="0"/>
      <p:bldP spid="25626" grpId="0" animBg="1" autoUpdateAnimBg="0"/>
      <p:bldP spid="25627" grpId="0" animBg="1" autoUpdateAnimBg="0"/>
      <p:bldP spid="25628" grpId="0" animBg="1" autoUpdateAnimBg="0"/>
      <p:bldP spid="25629" grpId="0" animBg="1" autoUpdateAnimBg="0"/>
      <p:bldP spid="25630" grpId="0" animBg="1"/>
      <p:bldP spid="25631" grpId="0" animBg="1" autoUpdateAnimBg="0"/>
      <p:bldP spid="25633" grpId="0" animBg="1" autoUpdateAnimBg="0"/>
      <p:bldP spid="256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Regrouping to make 10</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496" r="6727" b="4319"/>
          <a:stretch/>
        </p:blipFill>
        <p:spPr bwMode="auto">
          <a:xfrm>
            <a:off x="1619672" y="2456021"/>
            <a:ext cx="4104456" cy="351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232" y="2132856"/>
            <a:ext cx="1872208" cy="1200329"/>
          </a:xfrm>
          <a:prstGeom prst="rect">
            <a:avLst/>
          </a:prstGeom>
          <a:noFill/>
        </p:spPr>
        <p:txBody>
          <a:bodyPr wrap="square" rtlCol="0">
            <a:spAutoFit/>
          </a:bodyPr>
          <a:lstStyle/>
          <a:p>
            <a:r>
              <a:rPr lang="en-GB" dirty="0"/>
              <a:t>See the ‘story’ of a number and partition</a:t>
            </a:r>
          </a:p>
          <a:p>
            <a:r>
              <a:rPr lang="en-GB" dirty="0"/>
              <a:t>5 = 3 + 2</a:t>
            </a:r>
          </a:p>
        </p:txBody>
      </p:sp>
      <p:sp>
        <p:nvSpPr>
          <p:cNvPr id="5" name="TextBox 4"/>
          <p:cNvSpPr txBox="1"/>
          <p:nvPr/>
        </p:nvSpPr>
        <p:spPr>
          <a:xfrm>
            <a:off x="1331640" y="1772816"/>
            <a:ext cx="1656184" cy="646331"/>
          </a:xfrm>
          <a:prstGeom prst="rect">
            <a:avLst/>
          </a:prstGeom>
          <a:noFill/>
        </p:spPr>
        <p:txBody>
          <a:bodyPr wrap="square" rtlCol="0">
            <a:spAutoFit/>
          </a:bodyPr>
          <a:lstStyle/>
          <a:p>
            <a:r>
              <a:rPr lang="en-GB" sz="3600" dirty="0"/>
              <a:t>7 + 5</a:t>
            </a:r>
          </a:p>
        </p:txBody>
      </p:sp>
      <p:sp>
        <p:nvSpPr>
          <p:cNvPr id="6" name="Rectangle 5"/>
          <p:cNvSpPr/>
          <p:nvPr/>
        </p:nvSpPr>
        <p:spPr>
          <a:xfrm>
            <a:off x="1907704"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807804"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447181" y="3470920"/>
            <a:ext cx="360040" cy="34726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11960" y="273690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79712"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724944" y="3470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831228" y="2767374"/>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91880" y="2708920"/>
            <a:ext cx="360040" cy="3472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863353" y="3460198"/>
            <a:ext cx="360040" cy="34726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080520" y="3470920"/>
            <a:ext cx="360040" cy="34726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969785" y="5157192"/>
            <a:ext cx="360040" cy="34726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001452" y="4509120"/>
            <a:ext cx="360040" cy="34726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660232" y="4682753"/>
            <a:ext cx="2031325" cy="584775"/>
          </a:xfrm>
          <a:prstGeom prst="rect">
            <a:avLst/>
          </a:prstGeom>
          <a:noFill/>
        </p:spPr>
        <p:txBody>
          <a:bodyPr wrap="none" rtlCol="0">
            <a:spAutoFit/>
          </a:bodyPr>
          <a:lstStyle/>
          <a:p>
            <a:r>
              <a:rPr lang="en-GB" sz="3200" dirty="0"/>
              <a:t>7 + 5 = 12</a:t>
            </a:r>
            <a:endParaRPr lang="en-GB" dirty="0"/>
          </a:p>
        </p:txBody>
      </p:sp>
      <p:sp>
        <p:nvSpPr>
          <p:cNvPr id="3" name="TextBox 2">
            <a:extLst>
              <a:ext uri="{FF2B5EF4-FFF2-40B4-BE49-F238E27FC236}">
                <a16:creationId xmlns:a16="http://schemas.microsoft.com/office/drawing/2014/main" xmlns="" id="{CC1900E8-DF89-4C54-9BCB-1FD27185977F}"/>
              </a:ext>
            </a:extLst>
          </p:cNvPr>
          <p:cNvSpPr txBox="1"/>
          <p:nvPr/>
        </p:nvSpPr>
        <p:spPr>
          <a:xfrm>
            <a:off x="5940152" y="5973997"/>
            <a:ext cx="2592288" cy="646331"/>
          </a:xfrm>
          <a:prstGeom prst="rect">
            <a:avLst/>
          </a:prstGeom>
          <a:noFill/>
        </p:spPr>
        <p:txBody>
          <a:bodyPr wrap="square" rtlCol="0">
            <a:spAutoFit/>
          </a:bodyPr>
          <a:lstStyle/>
          <a:p>
            <a:r>
              <a:rPr lang="en-GB" dirty="0">
                <a:solidFill>
                  <a:srgbClr val="FF0000"/>
                </a:solidFill>
              </a:rPr>
              <a:t>Explain how you would mentally solve 8+6</a:t>
            </a:r>
          </a:p>
        </p:txBody>
      </p:sp>
    </p:spTree>
    <p:extLst>
      <p:ext uri="{BB962C8B-B14F-4D97-AF65-F5344CB8AC3E}">
        <p14:creationId xmlns:p14="http://schemas.microsoft.com/office/powerpoint/2010/main" val="33756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1524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2800" dirty="0">
                <a:solidFill>
                  <a:srgbClr val="FFFF00"/>
                </a:solidFill>
                <a:latin typeface="Comic Sans MS" pitchFamily="66" charset="0"/>
              </a:rPr>
              <a:t>Partitioning 6 to stop at 10</a:t>
            </a:r>
            <a:r>
              <a:rPr lang="en-GB" altLang="en-US" sz="3200" dirty="0">
                <a:solidFill>
                  <a:srgbClr val="FFFF00"/>
                </a:solidFill>
                <a:latin typeface="Comic Sans MS" pitchFamily="66" charset="0"/>
              </a:rPr>
              <a:t> </a:t>
            </a:r>
          </a:p>
        </p:txBody>
      </p:sp>
      <p:sp>
        <p:nvSpPr>
          <p:cNvPr id="7171" name="Text Box 3"/>
          <p:cNvSpPr txBox="1">
            <a:spLocks noChangeArrowheads="1"/>
          </p:cNvSpPr>
          <p:nvPr/>
        </p:nvSpPr>
        <p:spPr bwMode="auto">
          <a:xfrm>
            <a:off x="381000" y="1143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8 + 6</a:t>
            </a:r>
            <a:r>
              <a:rPr lang="en-GB" altLang="en-US" sz="3200">
                <a:solidFill>
                  <a:srgbClr val="FFFFFF"/>
                </a:solidFill>
                <a:latin typeface="Comic Sans MS" pitchFamily="66" charset="0"/>
                <a:sym typeface="Symbol" pitchFamily="18" charset="2"/>
              </a:rPr>
              <a:t>  =</a:t>
            </a:r>
            <a:endParaRPr lang="en-GB" altLang="en-US" sz="3200">
              <a:solidFill>
                <a:srgbClr val="FFFFFF"/>
              </a:solidFill>
              <a:latin typeface="Comic Sans MS" pitchFamily="66" charset="0"/>
            </a:endParaRPr>
          </a:p>
        </p:txBody>
      </p:sp>
      <p:sp>
        <p:nvSpPr>
          <p:cNvPr id="28676" name="Text Box 4"/>
          <p:cNvSpPr txBox="1">
            <a:spLocks noChangeArrowheads="1"/>
          </p:cNvSpPr>
          <p:nvPr/>
        </p:nvSpPr>
        <p:spPr bwMode="auto">
          <a:xfrm>
            <a:off x="1981200" y="1143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14</a:t>
            </a:r>
          </a:p>
        </p:txBody>
      </p:sp>
      <p:sp>
        <p:nvSpPr>
          <p:cNvPr id="7173" name="Text Box 5"/>
          <p:cNvSpPr txBox="1">
            <a:spLocks noChangeArrowheads="1"/>
          </p:cNvSpPr>
          <p:nvPr/>
        </p:nvSpPr>
        <p:spPr bwMode="auto">
          <a:xfrm>
            <a:off x="457200" y="34290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0</a:t>
            </a:r>
          </a:p>
        </p:txBody>
      </p:sp>
      <p:graphicFrame>
        <p:nvGraphicFramePr>
          <p:cNvPr id="28678" name="Group 6"/>
          <p:cNvGraphicFramePr>
            <a:graphicFrameLocks noGrp="1"/>
          </p:cNvGraphicFramePr>
          <p:nvPr/>
        </p:nvGraphicFramePr>
        <p:xfrm>
          <a:off x="685800" y="3124200"/>
          <a:ext cx="7467600" cy="289222"/>
        </p:xfrm>
        <a:graphic>
          <a:graphicData uri="http://schemas.openxmlformats.org/drawingml/2006/table">
            <a:tbl>
              <a:tblPr/>
              <a:tblGrid>
                <a:gridCol w="373063">
                  <a:extLst>
                    <a:ext uri="{9D8B030D-6E8A-4147-A177-3AD203B41FA5}">
                      <a16:colId xmlns:a16="http://schemas.microsoft.com/office/drawing/2014/main" xmlns="" val="20000"/>
                    </a:ext>
                  </a:extLst>
                </a:gridCol>
                <a:gridCol w="373062">
                  <a:extLst>
                    <a:ext uri="{9D8B030D-6E8A-4147-A177-3AD203B41FA5}">
                      <a16:colId xmlns:a16="http://schemas.microsoft.com/office/drawing/2014/main" xmlns="" val="20001"/>
                    </a:ext>
                  </a:extLst>
                </a:gridCol>
                <a:gridCol w="374650">
                  <a:extLst>
                    <a:ext uri="{9D8B030D-6E8A-4147-A177-3AD203B41FA5}">
                      <a16:colId xmlns:a16="http://schemas.microsoft.com/office/drawing/2014/main" xmlns="" val="20002"/>
                    </a:ext>
                  </a:extLst>
                </a:gridCol>
                <a:gridCol w="373063">
                  <a:extLst>
                    <a:ext uri="{9D8B030D-6E8A-4147-A177-3AD203B41FA5}">
                      <a16:colId xmlns:a16="http://schemas.microsoft.com/office/drawing/2014/main" xmlns="" val="20003"/>
                    </a:ext>
                  </a:extLst>
                </a:gridCol>
                <a:gridCol w="373062">
                  <a:extLst>
                    <a:ext uri="{9D8B030D-6E8A-4147-A177-3AD203B41FA5}">
                      <a16:colId xmlns:a16="http://schemas.microsoft.com/office/drawing/2014/main" xmlns="" val="20004"/>
                    </a:ext>
                  </a:extLst>
                </a:gridCol>
                <a:gridCol w="373063">
                  <a:extLst>
                    <a:ext uri="{9D8B030D-6E8A-4147-A177-3AD203B41FA5}">
                      <a16:colId xmlns:a16="http://schemas.microsoft.com/office/drawing/2014/main" xmlns="" val="20005"/>
                    </a:ext>
                  </a:extLst>
                </a:gridCol>
                <a:gridCol w="373062">
                  <a:extLst>
                    <a:ext uri="{9D8B030D-6E8A-4147-A177-3AD203B41FA5}">
                      <a16:colId xmlns:a16="http://schemas.microsoft.com/office/drawing/2014/main" xmlns="" val="20006"/>
                    </a:ext>
                  </a:extLst>
                </a:gridCol>
                <a:gridCol w="374650">
                  <a:extLst>
                    <a:ext uri="{9D8B030D-6E8A-4147-A177-3AD203B41FA5}">
                      <a16:colId xmlns:a16="http://schemas.microsoft.com/office/drawing/2014/main" xmlns="" val="20007"/>
                    </a:ext>
                  </a:extLst>
                </a:gridCol>
                <a:gridCol w="373063">
                  <a:extLst>
                    <a:ext uri="{9D8B030D-6E8A-4147-A177-3AD203B41FA5}">
                      <a16:colId xmlns:a16="http://schemas.microsoft.com/office/drawing/2014/main" xmlns="" val="20008"/>
                    </a:ext>
                  </a:extLst>
                </a:gridCol>
                <a:gridCol w="373062">
                  <a:extLst>
                    <a:ext uri="{9D8B030D-6E8A-4147-A177-3AD203B41FA5}">
                      <a16:colId xmlns:a16="http://schemas.microsoft.com/office/drawing/2014/main" xmlns="" val="20009"/>
                    </a:ext>
                  </a:extLst>
                </a:gridCol>
                <a:gridCol w="373063">
                  <a:extLst>
                    <a:ext uri="{9D8B030D-6E8A-4147-A177-3AD203B41FA5}">
                      <a16:colId xmlns:a16="http://schemas.microsoft.com/office/drawing/2014/main" xmlns="" val="20010"/>
                    </a:ext>
                  </a:extLst>
                </a:gridCol>
                <a:gridCol w="373062">
                  <a:extLst>
                    <a:ext uri="{9D8B030D-6E8A-4147-A177-3AD203B41FA5}">
                      <a16:colId xmlns:a16="http://schemas.microsoft.com/office/drawing/2014/main" xmlns="" val="20011"/>
                    </a:ext>
                  </a:extLst>
                </a:gridCol>
                <a:gridCol w="374650">
                  <a:extLst>
                    <a:ext uri="{9D8B030D-6E8A-4147-A177-3AD203B41FA5}">
                      <a16:colId xmlns:a16="http://schemas.microsoft.com/office/drawing/2014/main" xmlns="" val="20012"/>
                    </a:ext>
                  </a:extLst>
                </a:gridCol>
                <a:gridCol w="373063">
                  <a:extLst>
                    <a:ext uri="{9D8B030D-6E8A-4147-A177-3AD203B41FA5}">
                      <a16:colId xmlns:a16="http://schemas.microsoft.com/office/drawing/2014/main" xmlns="" val="20013"/>
                    </a:ext>
                  </a:extLst>
                </a:gridCol>
                <a:gridCol w="373062">
                  <a:extLst>
                    <a:ext uri="{9D8B030D-6E8A-4147-A177-3AD203B41FA5}">
                      <a16:colId xmlns:a16="http://schemas.microsoft.com/office/drawing/2014/main" xmlns="" val="20014"/>
                    </a:ext>
                  </a:extLst>
                </a:gridCol>
                <a:gridCol w="373063">
                  <a:extLst>
                    <a:ext uri="{9D8B030D-6E8A-4147-A177-3AD203B41FA5}">
                      <a16:colId xmlns:a16="http://schemas.microsoft.com/office/drawing/2014/main" xmlns="" val="20015"/>
                    </a:ext>
                  </a:extLst>
                </a:gridCol>
                <a:gridCol w="373062">
                  <a:extLst>
                    <a:ext uri="{9D8B030D-6E8A-4147-A177-3AD203B41FA5}">
                      <a16:colId xmlns:a16="http://schemas.microsoft.com/office/drawing/2014/main" xmlns="" val="20016"/>
                    </a:ext>
                  </a:extLst>
                </a:gridCol>
                <a:gridCol w="374650">
                  <a:extLst>
                    <a:ext uri="{9D8B030D-6E8A-4147-A177-3AD203B41FA5}">
                      <a16:colId xmlns:a16="http://schemas.microsoft.com/office/drawing/2014/main" xmlns="" val="20017"/>
                    </a:ext>
                  </a:extLst>
                </a:gridCol>
                <a:gridCol w="373063">
                  <a:extLst>
                    <a:ext uri="{9D8B030D-6E8A-4147-A177-3AD203B41FA5}">
                      <a16:colId xmlns:a16="http://schemas.microsoft.com/office/drawing/2014/main" xmlns="" val="20018"/>
                    </a:ext>
                  </a:extLst>
                </a:gridCol>
                <a:gridCol w="373062">
                  <a:extLst>
                    <a:ext uri="{9D8B030D-6E8A-4147-A177-3AD203B41FA5}">
                      <a16:colId xmlns:a16="http://schemas.microsoft.com/office/drawing/2014/main" xmlns="" val="20019"/>
                    </a:ext>
                  </a:extLst>
                </a:gridCol>
              </a:tblGrid>
              <a:tr h="2889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300" b="0" i="0" u="none" strike="noStrike" cap="none" normalizeH="0" baseline="0">
                        <a:ln>
                          <a:noFill/>
                        </a:ln>
                        <a:solidFill>
                          <a:schemeClr val="tx1"/>
                        </a:solidFill>
                        <a:effectLst/>
                        <a:latin typeface="Arial" pitchFamily="34" charset="0"/>
                      </a:endParaRPr>
                    </a:p>
                  </a:txBody>
                  <a:tcPr marT="45551" marB="455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28741" name="Freeform 69"/>
          <p:cNvSpPr>
            <a:spLocks/>
          </p:cNvSpPr>
          <p:nvPr/>
        </p:nvSpPr>
        <p:spPr bwMode="auto">
          <a:xfrm>
            <a:off x="3657600" y="2667000"/>
            <a:ext cx="762000" cy="457200"/>
          </a:xfrm>
          <a:custGeom>
            <a:avLst/>
            <a:gdLst>
              <a:gd name="T0" fmla="*/ 0 w 864"/>
              <a:gd name="T1" fmla="*/ 725805000 h 288"/>
              <a:gd name="T2" fmla="*/ 336020833 w 864"/>
              <a:gd name="T3" fmla="*/ 0 h 288"/>
              <a:gd name="T4" fmla="*/ 672041667 w 864"/>
              <a:gd name="T5" fmla="*/ 725805000 h 288"/>
              <a:gd name="T6" fmla="*/ 0 60000 65536"/>
              <a:gd name="T7" fmla="*/ 0 60000 65536"/>
              <a:gd name="T8" fmla="*/ 0 60000 65536"/>
            </a:gdLst>
            <a:ahLst/>
            <a:cxnLst>
              <a:cxn ang="T6">
                <a:pos x="T0" y="T1"/>
              </a:cxn>
              <a:cxn ang="T7">
                <a:pos x="T2" y="T3"/>
              </a:cxn>
              <a:cxn ang="T8">
                <a:pos x="T4" y="T5"/>
              </a:cxn>
            </a:cxnLst>
            <a:rect l="0" t="0" r="r" b="b"/>
            <a:pathLst>
              <a:path w="864" h="288">
                <a:moveTo>
                  <a:pt x="0" y="288"/>
                </a:moveTo>
                <a:cubicBezTo>
                  <a:pt x="144" y="144"/>
                  <a:pt x="288" y="0"/>
                  <a:pt x="432" y="0"/>
                </a:cubicBezTo>
                <a:cubicBezTo>
                  <a:pt x="576" y="0"/>
                  <a:pt x="720" y="144"/>
                  <a:pt x="864" y="288"/>
                </a:cubicBezTo>
              </a:path>
            </a:pathLst>
          </a:custGeom>
          <a:noFill/>
          <a:ln w="28575" cmpd="sng">
            <a:solidFill>
              <a:srgbClr val="FFFF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742" name="Text Box 70"/>
          <p:cNvSpPr txBox="1">
            <a:spLocks noChangeArrowheads="1"/>
          </p:cNvSpPr>
          <p:nvPr/>
        </p:nvSpPr>
        <p:spPr bwMode="auto">
          <a:xfrm>
            <a:off x="3886200" y="2209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FF"/>
                </a:solidFill>
                <a:latin typeface="Comic Sans MS" pitchFamily="66" charset="0"/>
              </a:rPr>
              <a:t>2</a:t>
            </a:r>
          </a:p>
        </p:txBody>
      </p:sp>
      <p:sp>
        <p:nvSpPr>
          <p:cNvPr id="28743" name="Text Box 71"/>
          <p:cNvSpPr txBox="1">
            <a:spLocks noChangeArrowheads="1"/>
          </p:cNvSpPr>
          <p:nvPr/>
        </p:nvSpPr>
        <p:spPr bwMode="auto">
          <a:xfrm>
            <a:off x="5638800" y="3505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14</a:t>
            </a:r>
          </a:p>
        </p:txBody>
      </p:sp>
      <p:sp>
        <p:nvSpPr>
          <p:cNvPr id="28744" name="Text Box 72"/>
          <p:cNvSpPr txBox="1">
            <a:spLocks noChangeArrowheads="1"/>
          </p:cNvSpPr>
          <p:nvPr/>
        </p:nvSpPr>
        <p:spPr bwMode="auto">
          <a:xfrm>
            <a:off x="3352800" y="3505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algn="ctr" eaLnBrk="1" fontAlgn="base" hangingPunct="1">
              <a:spcBef>
                <a:spcPct val="50000"/>
              </a:spcBef>
              <a:spcAft>
                <a:spcPct val="0"/>
              </a:spcAft>
              <a:buClrTx/>
              <a:buSzTx/>
              <a:buFontTx/>
              <a:buNone/>
            </a:pPr>
            <a:r>
              <a:rPr lang="en-GB" altLang="en-US" sz="3200">
                <a:solidFill>
                  <a:srgbClr val="FFFFFF"/>
                </a:solidFill>
                <a:latin typeface="Comic Sans MS" pitchFamily="66" charset="0"/>
              </a:rPr>
              <a:t>8</a:t>
            </a:r>
          </a:p>
        </p:txBody>
      </p:sp>
      <p:sp>
        <p:nvSpPr>
          <p:cNvPr id="28745" name="Freeform 73"/>
          <p:cNvSpPr>
            <a:spLocks/>
          </p:cNvSpPr>
          <p:nvPr/>
        </p:nvSpPr>
        <p:spPr bwMode="auto">
          <a:xfrm>
            <a:off x="4419600" y="2667000"/>
            <a:ext cx="1524000" cy="457200"/>
          </a:xfrm>
          <a:custGeom>
            <a:avLst/>
            <a:gdLst>
              <a:gd name="T0" fmla="*/ 0 w 864"/>
              <a:gd name="T1" fmla="*/ 725805000 h 288"/>
              <a:gd name="T2" fmla="*/ 1344083333 w 864"/>
              <a:gd name="T3" fmla="*/ 0 h 288"/>
              <a:gd name="T4" fmla="*/ 2147483647 w 864"/>
              <a:gd name="T5" fmla="*/ 725805000 h 288"/>
              <a:gd name="T6" fmla="*/ 0 60000 65536"/>
              <a:gd name="T7" fmla="*/ 0 60000 65536"/>
              <a:gd name="T8" fmla="*/ 0 60000 65536"/>
            </a:gdLst>
            <a:ahLst/>
            <a:cxnLst>
              <a:cxn ang="T6">
                <a:pos x="T0" y="T1"/>
              </a:cxn>
              <a:cxn ang="T7">
                <a:pos x="T2" y="T3"/>
              </a:cxn>
              <a:cxn ang="T8">
                <a:pos x="T4" y="T5"/>
              </a:cxn>
            </a:cxnLst>
            <a:rect l="0" t="0" r="r" b="b"/>
            <a:pathLst>
              <a:path w="864" h="288">
                <a:moveTo>
                  <a:pt x="0" y="288"/>
                </a:moveTo>
                <a:cubicBezTo>
                  <a:pt x="144" y="144"/>
                  <a:pt x="288" y="0"/>
                  <a:pt x="432" y="0"/>
                </a:cubicBezTo>
                <a:cubicBezTo>
                  <a:pt x="576" y="0"/>
                  <a:pt x="720" y="144"/>
                  <a:pt x="864" y="288"/>
                </a:cubicBezTo>
              </a:path>
            </a:pathLst>
          </a:custGeom>
          <a:noFill/>
          <a:ln w="28575" cmpd="sng">
            <a:solidFill>
              <a:srgbClr val="FFFF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28746" name="Text Box 74"/>
          <p:cNvSpPr txBox="1">
            <a:spLocks noChangeArrowheads="1"/>
          </p:cNvSpPr>
          <p:nvPr/>
        </p:nvSpPr>
        <p:spPr bwMode="auto">
          <a:xfrm>
            <a:off x="4953000" y="22098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000">
                <a:solidFill>
                  <a:srgbClr val="FFFFFF"/>
                </a:solidFill>
                <a:latin typeface="Comic Sans MS" pitchFamily="66" charset="0"/>
              </a:rPr>
              <a:t> 4</a:t>
            </a:r>
          </a:p>
        </p:txBody>
      </p:sp>
      <p:sp>
        <p:nvSpPr>
          <p:cNvPr id="7223" name="Text Box 75"/>
          <p:cNvSpPr txBox="1">
            <a:spLocks noChangeArrowheads="1"/>
          </p:cNvSpPr>
          <p:nvPr/>
        </p:nvSpPr>
        <p:spPr bwMode="auto">
          <a:xfrm>
            <a:off x="7848600" y="3429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20</a:t>
            </a:r>
          </a:p>
        </p:txBody>
      </p:sp>
      <p:sp>
        <p:nvSpPr>
          <p:cNvPr id="28748" name="Text Box 76"/>
          <p:cNvSpPr txBox="1">
            <a:spLocks noChangeArrowheads="1"/>
          </p:cNvSpPr>
          <p:nvPr/>
        </p:nvSpPr>
        <p:spPr bwMode="auto">
          <a:xfrm>
            <a:off x="4114800" y="3505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00FFFF"/>
                </a:solidFill>
                <a:latin typeface="Comic Sans MS" pitchFamily="66" charset="0"/>
              </a:rPr>
              <a:t>10</a:t>
            </a:r>
          </a:p>
        </p:txBody>
      </p:sp>
      <p:sp>
        <p:nvSpPr>
          <p:cNvPr id="28749" name="Text Box 77"/>
          <p:cNvSpPr txBox="1">
            <a:spLocks noChangeArrowheads="1"/>
          </p:cNvSpPr>
          <p:nvPr/>
        </p:nvSpPr>
        <p:spPr bwMode="auto">
          <a:xfrm>
            <a:off x="609600" y="4343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FF"/>
                </a:solidFill>
                <a:latin typeface="Comic Sans MS" pitchFamily="66" charset="0"/>
              </a:rPr>
              <a:t>8 + 2</a:t>
            </a:r>
            <a:r>
              <a:rPr lang="en-GB" altLang="en-US" sz="3200">
                <a:solidFill>
                  <a:srgbClr val="FFFFFF"/>
                </a:solidFill>
                <a:latin typeface="Comic Sans MS" pitchFamily="66" charset="0"/>
                <a:sym typeface="Symbol" pitchFamily="18" charset="2"/>
              </a:rPr>
              <a:t>  =  </a:t>
            </a:r>
            <a:r>
              <a:rPr lang="en-GB" altLang="en-US" sz="3200">
                <a:solidFill>
                  <a:srgbClr val="00FFFF"/>
                </a:solidFill>
                <a:latin typeface="Comic Sans MS" pitchFamily="66" charset="0"/>
                <a:sym typeface="Symbol" pitchFamily="18" charset="2"/>
              </a:rPr>
              <a:t>10</a:t>
            </a:r>
            <a:endParaRPr lang="en-GB" altLang="en-US" sz="3200">
              <a:solidFill>
                <a:srgbClr val="FFFFFF"/>
              </a:solidFill>
              <a:latin typeface="Comic Sans MS" pitchFamily="66" charset="0"/>
            </a:endParaRPr>
          </a:p>
        </p:txBody>
      </p:sp>
      <p:sp>
        <p:nvSpPr>
          <p:cNvPr id="28750" name="Text Box 78"/>
          <p:cNvSpPr txBox="1">
            <a:spLocks noChangeArrowheads="1"/>
          </p:cNvSpPr>
          <p:nvPr/>
        </p:nvSpPr>
        <p:spPr bwMode="auto">
          <a:xfrm>
            <a:off x="381000" y="51054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00FFFF"/>
                </a:solidFill>
                <a:latin typeface="Comic Sans MS" pitchFamily="66" charset="0"/>
              </a:rPr>
              <a:t>10</a:t>
            </a:r>
            <a:r>
              <a:rPr lang="en-GB" altLang="en-US" sz="3200">
                <a:solidFill>
                  <a:srgbClr val="FFFFFF"/>
                </a:solidFill>
                <a:latin typeface="Comic Sans MS" pitchFamily="66" charset="0"/>
              </a:rPr>
              <a:t> + 4</a:t>
            </a:r>
            <a:r>
              <a:rPr lang="en-GB" altLang="en-US" sz="3200">
                <a:solidFill>
                  <a:srgbClr val="FFFFFF"/>
                </a:solidFill>
                <a:latin typeface="Comic Sans MS" pitchFamily="66" charset="0"/>
                <a:sym typeface="Symbol" pitchFamily="18" charset="2"/>
              </a:rPr>
              <a:t>  =</a:t>
            </a:r>
            <a:endParaRPr lang="en-GB" altLang="en-US" sz="3200">
              <a:solidFill>
                <a:srgbClr val="FFFFFF"/>
              </a:solidFill>
              <a:latin typeface="Comic Sans MS" pitchFamily="66" charset="0"/>
            </a:endParaRPr>
          </a:p>
        </p:txBody>
      </p:sp>
      <p:sp>
        <p:nvSpPr>
          <p:cNvPr id="28751" name="Text Box 79"/>
          <p:cNvSpPr txBox="1">
            <a:spLocks noChangeArrowheads="1"/>
          </p:cNvSpPr>
          <p:nvPr/>
        </p:nvSpPr>
        <p:spPr bwMode="auto">
          <a:xfrm>
            <a:off x="2286000" y="51054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3200">
                <a:solidFill>
                  <a:srgbClr val="FFFF00"/>
                </a:solidFill>
                <a:latin typeface="Comic Sans MS" pitchFamily="66" charset="0"/>
              </a:rPr>
              <a:t>14</a:t>
            </a:r>
          </a:p>
        </p:txBody>
      </p:sp>
      <p:grpSp>
        <p:nvGrpSpPr>
          <p:cNvPr id="28752" name="Group 80"/>
          <p:cNvGrpSpPr>
            <a:grpSpLocks/>
          </p:cNvGrpSpPr>
          <p:nvPr/>
        </p:nvGrpSpPr>
        <p:grpSpPr bwMode="auto">
          <a:xfrm>
            <a:off x="8305800" y="2209800"/>
            <a:ext cx="685800" cy="762000"/>
            <a:chOff x="5232" y="1392"/>
            <a:chExt cx="432" cy="480"/>
          </a:xfrm>
        </p:grpSpPr>
        <p:sp>
          <p:nvSpPr>
            <p:cNvPr id="7229" name="AutoShape 81"/>
            <p:cNvSpPr>
              <a:spLocks noChangeArrowheads="1"/>
            </p:cNvSpPr>
            <p:nvPr/>
          </p:nvSpPr>
          <p:spPr bwMode="auto">
            <a:xfrm>
              <a:off x="5232" y="1392"/>
              <a:ext cx="432" cy="480"/>
            </a:xfrm>
            <a:prstGeom prst="vertic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1800">
                <a:solidFill>
                  <a:srgbClr val="000000"/>
                </a:solidFill>
              </a:endParaRPr>
            </a:p>
          </p:txBody>
        </p:sp>
        <p:sp>
          <p:nvSpPr>
            <p:cNvPr id="7230" name="Text Box 82"/>
            <p:cNvSpPr txBox="1">
              <a:spLocks noChangeArrowheads="1"/>
            </p:cNvSpPr>
            <p:nvPr/>
          </p:nvSpPr>
          <p:spPr bwMode="auto">
            <a:xfrm>
              <a:off x="5280"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pitchFamily="34"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pitchFamily="34"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pitchFamily="34"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9pPr>
            </a:lstStyle>
            <a:p>
              <a:pPr eaLnBrk="1" fontAlgn="base" hangingPunct="1">
                <a:spcBef>
                  <a:spcPct val="50000"/>
                </a:spcBef>
                <a:spcAft>
                  <a:spcPct val="0"/>
                </a:spcAft>
                <a:buClrTx/>
                <a:buSzTx/>
                <a:buFontTx/>
                <a:buNone/>
              </a:pPr>
              <a:r>
                <a:rPr lang="en-GB" altLang="en-US" sz="2800">
                  <a:solidFill>
                    <a:srgbClr val="000000"/>
                  </a:solidFill>
                  <a:latin typeface="Comic Sans MS" pitchFamily="66" charset="0"/>
                </a:rPr>
                <a:t>14</a:t>
              </a:r>
            </a:p>
          </p:txBody>
        </p:sp>
      </p:grpSp>
      <p:cxnSp>
        <p:nvCxnSpPr>
          <p:cNvPr id="3" name="Straight Connector 2"/>
          <p:cNvCxnSpPr>
            <a:endCxn id="28678" idx="2"/>
          </p:cNvCxnSpPr>
          <p:nvPr/>
        </p:nvCxnSpPr>
        <p:spPr>
          <a:xfrm>
            <a:off x="4419600" y="3124200"/>
            <a:ext cx="0" cy="28922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81700" y="4797152"/>
            <a:ext cx="1866900" cy="1200329"/>
          </a:xfrm>
          <a:prstGeom prst="rect">
            <a:avLst/>
          </a:prstGeom>
          <a:noFill/>
        </p:spPr>
        <p:txBody>
          <a:bodyPr wrap="square" rtlCol="0">
            <a:spAutoFit/>
          </a:bodyPr>
          <a:lstStyle/>
          <a:p>
            <a:r>
              <a:rPr lang="en-GB" sz="2400" dirty="0">
                <a:solidFill>
                  <a:schemeClr val="bg1"/>
                </a:solidFill>
              </a:rPr>
              <a:t>6 can be partitioned into 4 + 2</a:t>
            </a:r>
          </a:p>
        </p:txBody>
      </p:sp>
    </p:spTree>
    <p:extLst>
      <p:ext uri="{BB962C8B-B14F-4D97-AF65-F5344CB8AC3E}">
        <p14:creationId xmlns:p14="http://schemas.microsoft.com/office/powerpoint/2010/main" val="341674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744"/>
                                        </p:tgtEl>
                                        <p:attrNameLst>
                                          <p:attrName>style.visibility</p:attrName>
                                        </p:attrNameLst>
                                      </p:cBhvr>
                                      <p:to>
                                        <p:strVal val="visible"/>
                                      </p:to>
                                    </p:set>
                                    <p:animEffect transition="in" filter="dissolve">
                                      <p:cBhvr>
                                        <p:cTn id="7" dur="500"/>
                                        <p:tgtEl>
                                          <p:spTgt spid="28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748"/>
                                        </p:tgtEl>
                                        <p:attrNameLst>
                                          <p:attrName>style.visibility</p:attrName>
                                        </p:attrNameLst>
                                      </p:cBhvr>
                                      <p:to>
                                        <p:strVal val="visible"/>
                                      </p:to>
                                    </p:set>
                                    <p:animEffect transition="in" filter="dissolve">
                                      <p:cBhvr>
                                        <p:cTn id="12" dur="500"/>
                                        <p:tgtEl>
                                          <p:spTgt spid="28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749"/>
                                        </p:tgtEl>
                                        <p:attrNameLst>
                                          <p:attrName>style.visibility</p:attrName>
                                        </p:attrNameLst>
                                      </p:cBhvr>
                                      <p:to>
                                        <p:strVal val="visible"/>
                                      </p:to>
                                    </p:set>
                                    <p:animEffect transition="in" filter="dissolve">
                                      <p:cBhvr>
                                        <p:cTn id="17" dur="500"/>
                                        <p:tgtEl>
                                          <p:spTgt spid="28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741"/>
                                        </p:tgtEl>
                                        <p:attrNameLst>
                                          <p:attrName>style.visibility</p:attrName>
                                        </p:attrNameLst>
                                      </p:cBhvr>
                                      <p:to>
                                        <p:strVal val="visible"/>
                                      </p:to>
                                    </p:set>
                                    <p:animEffect transition="in" filter="dissolve">
                                      <p:cBhvr>
                                        <p:cTn id="22" dur="500"/>
                                        <p:tgtEl>
                                          <p:spTgt spid="28741"/>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8742"/>
                                        </p:tgtEl>
                                        <p:attrNameLst>
                                          <p:attrName>style.visibility</p:attrName>
                                        </p:attrNameLst>
                                      </p:cBhvr>
                                      <p:to>
                                        <p:strVal val="visible"/>
                                      </p:to>
                                    </p:set>
                                    <p:animEffect transition="in" filter="dissolve">
                                      <p:cBhvr>
                                        <p:cTn id="26" dur="500"/>
                                        <p:tgtEl>
                                          <p:spTgt spid="287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8750"/>
                                        </p:tgtEl>
                                        <p:attrNameLst>
                                          <p:attrName>style.visibility</p:attrName>
                                        </p:attrNameLst>
                                      </p:cBhvr>
                                      <p:to>
                                        <p:strVal val="visible"/>
                                      </p:to>
                                    </p:set>
                                    <p:animEffect transition="in" filter="dissolve">
                                      <p:cBhvr>
                                        <p:cTn id="31" dur="500"/>
                                        <p:tgtEl>
                                          <p:spTgt spid="287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745"/>
                                        </p:tgtEl>
                                        <p:attrNameLst>
                                          <p:attrName>style.visibility</p:attrName>
                                        </p:attrNameLst>
                                      </p:cBhvr>
                                      <p:to>
                                        <p:strVal val="visible"/>
                                      </p:to>
                                    </p:set>
                                    <p:animEffect transition="in" filter="dissolve">
                                      <p:cBhvr>
                                        <p:cTn id="36" dur="500"/>
                                        <p:tgtEl>
                                          <p:spTgt spid="28745"/>
                                        </p:tgtEl>
                                      </p:cBhvr>
                                    </p:animEffect>
                                  </p:childTnLst>
                                </p:cTn>
                              </p:par>
                            </p:childTnLst>
                          </p:cTn>
                        </p:par>
                        <p:par>
                          <p:cTn id="37" fill="hold" nodeType="afterGroup">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28746"/>
                                        </p:tgtEl>
                                        <p:attrNameLst>
                                          <p:attrName>style.visibility</p:attrName>
                                        </p:attrNameLst>
                                      </p:cBhvr>
                                      <p:to>
                                        <p:strVal val="visible"/>
                                      </p:to>
                                    </p:set>
                                    <p:animEffect transition="in" filter="dissolve">
                                      <p:cBhvr>
                                        <p:cTn id="40" dur="500"/>
                                        <p:tgtEl>
                                          <p:spTgt spid="2874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8743"/>
                                        </p:tgtEl>
                                        <p:attrNameLst>
                                          <p:attrName>style.visibility</p:attrName>
                                        </p:attrNameLst>
                                      </p:cBhvr>
                                      <p:to>
                                        <p:strVal val="visible"/>
                                      </p:to>
                                    </p:set>
                                    <p:animEffect transition="in" filter="dissolve">
                                      <p:cBhvr>
                                        <p:cTn id="45" dur="500"/>
                                        <p:tgtEl>
                                          <p:spTgt spid="28743"/>
                                        </p:tgtEl>
                                      </p:cBhvr>
                                    </p:animEffect>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28676"/>
                                        </p:tgtEl>
                                        <p:attrNameLst>
                                          <p:attrName>style.visibility</p:attrName>
                                        </p:attrNameLst>
                                      </p:cBhvr>
                                      <p:to>
                                        <p:strVal val="visible"/>
                                      </p:to>
                                    </p:set>
                                    <p:animEffect transition="in" filter="dissolve">
                                      <p:cBhvr>
                                        <p:cTn id="49" dur="500"/>
                                        <p:tgtEl>
                                          <p:spTgt spid="28676"/>
                                        </p:tgtEl>
                                      </p:cBhvr>
                                    </p:animEffect>
                                  </p:childTnLst>
                                </p:cTn>
                              </p:par>
                            </p:childTnLst>
                          </p:cTn>
                        </p:par>
                        <p:par>
                          <p:cTn id="50" fill="hold" nodeType="afterGroup">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28751"/>
                                        </p:tgtEl>
                                        <p:attrNameLst>
                                          <p:attrName>style.visibility</p:attrName>
                                        </p:attrNameLst>
                                      </p:cBhvr>
                                      <p:to>
                                        <p:strVal val="visible"/>
                                      </p:to>
                                    </p:set>
                                    <p:animEffect transition="in" filter="dissolve">
                                      <p:cBhvr>
                                        <p:cTn id="53" dur="500"/>
                                        <p:tgtEl>
                                          <p:spTgt spid="287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28752"/>
                                        </p:tgtEl>
                                        <p:attrNameLst>
                                          <p:attrName>style.visibility</p:attrName>
                                        </p:attrNameLst>
                                      </p:cBhvr>
                                      <p:to>
                                        <p:strVal val="visible"/>
                                      </p:to>
                                    </p:set>
                                    <p:animEffect transition="in" filter="dissolve">
                                      <p:cBhvr>
                                        <p:cTn id="58" dur="500"/>
                                        <p:tgtEl>
                                          <p:spTgt spid="28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741" grpId="0" animBg="1"/>
      <p:bldP spid="28742" grpId="0" autoUpdateAnimBg="0"/>
      <p:bldP spid="28743" grpId="0" autoUpdateAnimBg="0"/>
      <p:bldP spid="28744" grpId="0" autoUpdateAnimBg="0"/>
      <p:bldP spid="28745" grpId="0" animBg="1"/>
      <p:bldP spid="28746" grpId="0" autoUpdateAnimBg="0"/>
      <p:bldP spid="28748" grpId="0" autoUpdateAnimBg="0"/>
      <p:bldP spid="28749" grpId="0" autoUpdateAnimBg="0"/>
      <p:bldP spid="28750" grpId="0" autoUpdateAnimBg="0"/>
      <p:bldP spid="287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34270"/>
            <a:ext cx="5585246" cy="537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332656"/>
            <a:ext cx="5976664" cy="523220"/>
          </a:xfrm>
          <a:prstGeom prst="rect">
            <a:avLst/>
          </a:prstGeom>
          <a:noFill/>
        </p:spPr>
        <p:txBody>
          <a:bodyPr wrap="square" rtlCol="0">
            <a:spAutoFit/>
          </a:bodyPr>
          <a:lstStyle/>
          <a:p>
            <a:r>
              <a:rPr lang="en-GB" sz="2800" dirty="0"/>
              <a:t>Using manipulatives</a:t>
            </a:r>
            <a:endParaRPr lang="en-GB" dirty="0"/>
          </a:p>
        </p:txBody>
      </p:sp>
      <p:sp>
        <p:nvSpPr>
          <p:cNvPr id="3" name="TextBox 2"/>
          <p:cNvSpPr txBox="1"/>
          <p:nvPr/>
        </p:nvSpPr>
        <p:spPr>
          <a:xfrm>
            <a:off x="467544" y="1988840"/>
            <a:ext cx="1272099" cy="646331"/>
          </a:xfrm>
          <a:prstGeom prst="rect">
            <a:avLst/>
          </a:prstGeom>
          <a:noFill/>
        </p:spPr>
        <p:txBody>
          <a:bodyPr wrap="square" rtlCol="0">
            <a:spAutoFit/>
          </a:bodyPr>
          <a:lstStyle/>
          <a:p>
            <a:r>
              <a:rPr lang="en-GB" dirty="0"/>
              <a:t>Base 10</a:t>
            </a:r>
          </a:p>
          <a:p>
            <a:r>
              <a:rPr lang="en-GB" dirty="0" err="1"/>
              <a:t>Diennes</a:t>
            </a:r>
            <a:endParaRPr lang="en-GB" dirty="0"/>
          </a:p>
        </p:txBody>
      </p:sp>
      <p:sp>
        <p:nvSpPr>
          <p:cNvPr id="4" name="Rectangle 3"/>
          <p:cNvSpPr/>
          <p:nvPr/>
        </p:nvSpPr>
        <p:spPr>
          <a:xfrm>
            <a:off x="5246381" y="2211250"/>
            <a:ext cx="2344886" cy="4176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69097" y="-4357"/>
            <a:ext cx="2492990" cy="369332"/>
          </a:xfrm>
          <a:prstGeom prst="rect">
            <a:avLst/>
          </a:prstGeom>
        </p:spPr>
        <p:txBody>
          <a:bodyPr wrap="none">
            <a:spAutoFit/>
          </a:bodyPr>
          <a:lstStyle/>
          <a:p>
            <a:r>
              <a:rPr lang="en-GB" dirty="0"/>
              <a:t>More than single digits</a:t>
            </a:r>
          </a:p>
        </p:txBody>
      </p:sp>
    </p:spTree>
    <p:extLst>
      <p:ext uri="{BB962C8B-B14F-4D97-AF65-F5344CB8AC3E}">
        <p14:creationId xmlns:p14="http://schemas.microsoft.com/office/powerpoint/2010/main" val="146281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33974" t="16809" r="24359" b="25641"/>
          <a:stretch/>
        </p:blipFill>
        <p:spPr bwMode="auto">
          <a:xfrm>
            <a:off x="683568" y="2348880"/>
            <a:ext cx="4896544" cy="3600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97142" y="1587044"/>
            <a:ext cx="2376264" cy="646331"/>
          </a:xfrm>
          <a:prstGeom prst="rect">
            <a:avLst/>
          </a:prstGeom>
          <a:noFill/>
        </p:spPr>
        <p:txBody>
          <a:bodyPr wrap="square" rtlCol="0">
            <a:spAutoFit/>
          </a:bodyPr>
          <a:lstStyle/>
          <a:p>
            <a:r>
              <a:rPr lang="en-GB" sz="3600" dirty="0"/>
              <a:t>44 + 15</a:t>
            </a:r>
            <a:endParaRPr lang="en-GB" dirty="0"/>
          </a:p>
        </p:txBody>
      </p:sp>
      <p:sp>
        <p:nvSpPr>
          <p:cNvPr id="4" name="TextBox 3"/>
          <p:cNvSpPr txBox="1"/>
          <p:nvPr/>
        </p:nvSpPr>
        <p:spPr>
          <a:xfrm>
            <a:off x="683568" y="260648"/>
            <a:ext cx="5904656" cy="1323439"/>
          </a:xfrm>
          <a:prstGeom prst="rect">
            <a:avLst/>
          </a:prstGeom>
          <a:noFill/>
        </p:spPr>
        <p:txBody>
          <a:bodyPr wrap="square" rtlCol="0">
            <a:spAutoFit/>
          </a:bodyPr>
          <a:lstStyle/>
          <a:p>
            <a:r>
              <a:rPr lang="en-GB" sz="4000" dirty="0"/>
              <a:t>Leading to formal column method – no regrouping</a:t>
            </a:r>
            <a:endParaRPr lang="en-GB" dirty="0"/>
          </a:p>
        </p:txBody>
      </p:sp>
      <p:sp>
        <p:nvSpPr>
          <p:cNvPr id="5" name="TextBox 4"/>
          <p:cNvSpPr txBox="1"/>
          <p:nvPr/>
        </p:nvSpPr>
        <p:spPr>
          <a:xfrm>
            <a:off x="5709512" y="3717032"/>
            <a:ext cx="2880320" cy="2246769"/>
          </a:xfrm>
          <a:prstGeom prst="rect">
            <a:avLst/>
          </a:prstGeom>
          <a:noFill/>
        </p:spPr>
        <p:txBody>
          <a:bodyPr wrap="square" rtlCol="0">
            <a:spAutoFit/>
          </a:bodyPr>
          <a:lstStyle/>
          <a:p>
            <a:pPr marL="514350" indent="-514350">
              <a:buAutoNum type="arabicPlain" startAt="40"/>
            </a:pPr>
            <a:r>
              <a:rPr lang="en-GB" sz="2800" dirty="0"/>
              <a:t>+  4</a:t>
            </a:r>
          </a:p>
          <a:p>
            <a:endParaRPr lang="en-GB" sz="2800" dirty="0"/>
          </a:p>
          <a:p>
            <a:r>
              <a:rPr lang="en-GB" sz="2800" u="sng" dirty="0"/>
              <a:t>10  +  5</a:t>
            </a:r>
          </a:p>
          <a:p>
            <a:endParaRPr lang="en-GB" sz="2800" u="sng" dirty="0"/>
          </a:p>
          <a:p>
            <a:r>
              <a:rPr lang="en-GB" sz="2800" u="sng" dirty="0"/>
              <a:t>50  +  9</a:t>
            </a:r>
            <a:r>
              <a:rPr lang="en-GB" sz="2800" dirty="0"/>
              <a:t>   = 59</a:t>
            </a:r>
          </a:p>
        </p:txBody>
      </p:sp>
      <p:sp>
        <p:nvSpPr>
          <p:cNvPr id="6" name="TextBox 5"/>
          <p:cNvSpPr txBox="1"/>
          <p:nvPr/>
        </p:nvSpPr>
        <p:spPr>
          <a:xfrm>
            <a:off x="8388424" y="4564285"/>
            <a:ext cx="1279558" cy="1384995"/>
          </a:xfrm>
          <a:prstGeom prst="rect">
            <a:avLst/>
          </a:prstGeom>
          <a:noFill/>
        </p:spPr>
        <p:txBody>
          <a:bodyPr wrap="square" rtlCol="0">
            <a:spAutoFit/>
          </a:bodyPr>
          <a:lstStyle/>
          <a:p>
            <a:r>
              <a:rPr lang="en-GB" sz="2800" dirty="0"/>
              <a:t>  44</a:t>
            </a:r>
          </a:p>
          <a:p>
            <a:r>
              <a:rPr lang="en-GB" sz="2800" u="sng" dirty="0"/>
              <a:t>+15</a:t>
            </a:r>
          </a:p>
          <a:p>
            <a:r>
              <a:rPr lang="en-GB" sz="2800" u="sng" dirty="0"/>
              <a:t>  59</a:t>
            </a:r>
            <a:r>
              <a:rPr lang="en-GB" sz="2800" dirty="0"/>
              <a:t>  </a:t>
            </a:r>
          </a:p>
        </p:txBody>
      </p:sp>
      <p:sp>
        <p:nvSpPr>
          <p:cNvPr id="7" name="TextBox 6"/>
          <p:cNvSpPr txBox="1"/>
          <p:nvPr/>
        </p:nvSpPr>
        <p:spPr>
          <a:xfrm>
            <a:off x="4644008" y="1584087"/>
            <a:ext cx="2376264" cy="369332"/>
          </a:xfrm>
          <a:prstGeom prst="rect">
            <a:avLst/>
          </a:prstGeom>
          <a:noFill/>
        </p:spPr>
        <p:txBody>
          <a:bodyPr wrap="square" rtlCol="0">
            <a:spAutoFit/>
          </a:bodyPr>
          <a:lstStyle/>
          <a:p>
            <a:r>
              <a:rPr lang="en-GB" dirty="0"/>
              <a:t>Place value counters</a:t>
            </a:r>
          </a:p>
        </p:txBody>
      </p:sp>
      <p:sp>
        <p:nvSpPr>
          <p:cNvPr id="8" name="TextBox 7"/>
          <p:cNvSpPr txBox="1"/>
          <p:nvPr/>
        </p:nvSpPr>
        <p:spPr>
          <a:xfrm>
            <a:off x="1331640" y="6036130"/>
            <a:ext cx="3960440" cy="707886"/>
          </a:xfrm>
          <a:prstGeom prst="rect">
            <a:avLst/>
          </a:prstGeom>
          <a:noFill/>
        </p:spPr>
        <p:txBody>
          <a:bodyPr wrap="square" rtlCol="0">
            <a:spAutoFit/>
          </a:bodyPr>
          <a:lstStyle/>
          <a:p>
            <a:r>
              <a:rPr lang="en-GB" sz="4000" dirty="0"/>
              <a:t>50               9</a:t>
            </a:r>
            <a:endParaRPr lang="en-GB" dirty="0"/>
          </a:p>
        </p:txBody>
      </p:sp>
    </p:spTree>
    <p:extLst>
      <p:ext uri="{BB962C8B-B14F-4D97-AF65-F5344CB8AC3E}">
        <p14:creationId xmlns:p14="http://schemas.microsoft.com/office/powerpoint/2010/main" val="4102546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496</TotalTime>
  <Words>1153</Words>
  <Application>Microsoft Office PowerPoint</Application>
  <PresentationFormat>On-screen Show (4:3)</PresentationFormat>
  <Paragraphs>448</Paragraphs>
  <Slides>45</Slides>
  <Notes>33</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45</vt:i4>
      </vt:variant>
    </vt:vector>
  </HeadingPairs>
  <TitlesOfParts>
    <vt:vector size="64" baseType="lpstr">
      <vt:lpstr>MS PGothic</vt:lpstr>
      <vt:lpstr>MS PGothic</vt:lpstr>
      <vt:lpstr>Arial</vt:lpstr>
      <vt:lpstr>Calibri</vt:lpstr>
      <vt:lpstr>Comic Sans MS</vt:lpstr>
      <vt:lpstr>Symbol</vt:lpstr>
      <vt:lpstr>Times New Roman</vt:lpstr>
      <vt:lpstr>Wingdings</vt:lpstr>
      <vt:lpstr>ヒラギノ角ゴ Pro W3</vt:lpstr>
      <vt:lpstr>Network</vt:lpstr>
      <vt:lpstr>nctem1</vt:lpstr>
      <vt:lpstr>1_Network</vt:lpstr>
      <vt:lpstr>2_Network</vt:lpstr>
      <vt:lpstr>3_Network</vt:lpstr>
      <vt:lpstr>4_Network</vt:lpstr>
      <vt:lpstr>7_Network</vt:lpstr>
      <vt:lpstr>8_Network</vt:lpstr>
      <vt:lpstr>9_Network</vt:lpstr>
      <vt:lpstr>10_Network</vt:lpstr>
      <vt:lpstr>Addition and Subtraction</vt:lpstr>
      <vt:lpstr>Models for addition</vt:lpstr>
      <vt:lpstr>Number bonds to 10</vt:lpstr>
      <vt:lpstr>Numicon</vt:lpstr>
      <vt:lpstr>PowerPoint Presentation</vt:lpstr>
      <vt:lpstr>Regrouping to make 10</vt:lpstr>
      <vt:lpstr>PowerPoint Presentation</vt:lpstr>
      <vt:lpstr>PowerPoint Presentation</vt:lpstr>
      <vt:lpstr>PowerPoint Presentation</vt:lpstr>
      <vt:lpstr>PowerPoint Presentation</vt:lpstr>
      <vt:lpstr>PowerPoint Presentation</vt:lpstr>
      <vt:lpstr>PowerPoint Presentation</vt:lpstr>
      <vt:lpstr>Expectations - Year 3 &amp; 4</vt:lpstr>
      <vt:lpstr>Expectations - Year 5 &amp;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Partitioning to make 10</vt:lpstr>
      <vt:lpstr>Partitioning to make 10</vt:lpstr>
      <vt:lpstr>Partitioning to make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Column method – with regrouping / exchanging (not borrowing!)</vt:lpstr>
      <vt:lpstr>Expectations - Year 3 &amp; 4</vt:lpstr>
      <vt:lpstr>Expectations - Year 5 &amp; 6</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 and Subtraction</dc:title>
  <dc:creator>Laura Sheffield</dc:creator>
  <cp:lastModifiedBy>Laura Sheffield</cp:lastModifiedBy>
  <cp:revision>55</cp:revision>
  <dcterms:created xsi:type="dcterms:W3CDTF">2016-02-16T21:11:18Z</dcterms:created>
  <dcterms:modified xsi:type="dcterms:W3CDTF">2021-10-18T16:59:14Z</dcterms:modified>
</cp:coreProperties>
</file>